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01"/>
  </p:notesMasterIdLst>
  <p:handoutMasterIdLst>
    <p:handoutMasterId r:id="rId102"/>
  </p:handoutMasterIdLst>
  <p:sldIdLst>
    <p:sldId id="256" r:id="rId3"/>
    <p:sldId id="33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38" r:id="rId16"/>
    <p:sldId id="339" r:id="rId17"/>
    <p:sldId id="268" r:id="rId18"/>
    <p:sldId id="269" r:id="rId19"/>
    <p:sldId id="340" r:id="rId20"/>
    <p:sldId id="341" r:id="rId21"/>
    <p:sldId id="342" r:id="rId22"/>
    <p:sldId id="343" r:id="rId23"/>
    <p:sldId id="344" r:id="rId24"/>
    <p:sldId id="270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271" r:id="rId33"/>
    <p:sldId id="352" r:id="rId34"/>
    <p:sldId id="353" r:id="rId35"/>
    <p:sldId id="354" r:id="rId36"/>
    <p:sldId id="355" r:id="rId37"/>
    <p:sldId id="356" r:id="rId38"/>
    <p:sldId id="294" r:id="rId39"/>
    <p:sldId id="295" r:id="rId40"/>
    <p:sldId id="296" r:id="rId41"/>
    <p:sldId id="297" r:id="rId42"/>
    <p:sldId id="298" r:id="rId43"/>
    <p:sldId id="357" r:id="rId44"/>
    <p:sldId id="359" r:id="rId45"/>
    <p:sldId id="358" r:id="rId46"/>
    <p:sldId id="360" r:id="rId47"/>
    <p:sldId id="287" r:id="rId48"/>
    <p:sldId id="288" r:id="rId49"/>
    <p:sldId id="289" r:id="rId50"/>
    <p:sldId id="290" r:id="rId51"/>
    <p:sldId id="291" r:id="rId52"/>
    <p:sldId id="292" r:id="rId53"/>
    <p:sldId id="361" r:id="rId54"/>
    <p:sldId id="362" r:id="rId55"/>
    <p:sldId id="363" r:id="rId56"/>
    <p:sldId id="300" r:id="rId57"/>
    <p:sldId id="293" r:id="rId58"/>
    <p:sldId id="278" r:id="rId59"/>
    <p:sldId id="279" r:id="rId60"/>
    <p:sldId id="280" r:id="rId61"/>
    <p:sldId id="281" r:id="rId62"/>
    <p:sldId id="282" r:id="rId63"/>
    <p:sldId id="283" r:id="rId64"/>
    <p:sldId id="284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</p:sldIdLst>
  <p:sldSz cx="9144000" cy="6858000" type="screen4x3"/>
  <p:notesSz cx="7099300" cy="10234613"/>
  <p:defaultTextStyle>
    <a:defPPr>
      <a:defRPr lang="en-GB"/>
    </a:defPPr>
    <a:lvl1pPr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1pPr>
    <a:lvl2pPr marL="4572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2pPr>
    <a:lvl3pPr marL="9144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3pPr>
    <a:lvl4pPr marL="13716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4pPr>
    <a:lvl5pPr marL="1828800" algn="l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Lucida Sans Unicode" pitchFamily="32" charset="0"/>
        <a:cs typeface="Lucida Sans Unicode" pitchFamily="32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222" y="-3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2B43DE-F509-4E55-B78E-077DD13DD2E6}" type="datetimeFigureOut">
              <a:rPr lang="pt-BR" smtClean="0"/>
              <a:pPr/>
              <a:t>15/05/2014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A884EFC-6441-4BA6-A124-B9E4E5BCEF2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04251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1434" cy="506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 typeface="Wingdings" charset="2"/>
              <a:buNone/>
              <a:tabLst>
                <a:tab pos="784128" algn="l"/>
                <a:tab pos="1568257" algn="l"/>
                <a:tab pos="2352385" algn="l"/>
                <a:tab pos="3136514" algn="l"/>
              </a:tabLst>
              <a:defRPr sz="13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021294" y="0"/>
            <a:ext cx="3071433" cy="506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Wingdings" charset="2"/>
              <a:buNone/>
              <a:tabLst>
                <a:tab pos="784128" algn="l"/>
                <a:tab pos="1568257" algn="l"/>
                <a:tab pos="2352385" algn="l"/>
                <a:tab pos="3136514" algn="l"/>
              </a:tabLst>
              <a:defRPr sz="13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106988" cy="38322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09930" y="4861441"/>
            <a:ext cx="5674510" cy="46002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721106"/>
            <a:ext cx="3071434" cy="5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 typeface="Wingdings" charset="2"/>
              <a:buNone/>
              <a:tabLst>
                <a:tab pos="784128" algn="l"/>
                <a:tab pos="1568257" algn="l"/>
                <a:tab pos="2352385" algn="l"/>
                <a:tab pos="3136514" algn="l"/>
              </a:tabLst>
              <a:defRPr sz="13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4021294" y="9721106"/>
            <a:ext cx="3071433" cy="5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Wingdings" charset="2"/>
              <a:buNone/>
              <a:tabLst>
                <a:tab pos="784128" algn="l"/>
                <a:tab pos="1568257" algn="l"/>
                <a:tab pos="2352385" algn="l"/>
                <a:tab pos="3136514" algn="l"/>
              </a:tabLst>
              <a:defRPr sz="13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2215AA19-0C2A-4F78-96EA-228DEB2C089D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062933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A6BF79-7D37-43DA-9BAF-DFCBE2B68EFC}" type="slidenum">
              <a:rPr lang="en-GB"/>
              <a:pPr/>
              <a:t>1</a:t>
            </a:fld>
            <a:endParaRPr lang="en-GB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48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853951-AE8B-4622-9CEC-E4299CA20B9D}" type="slidenum">
              <a:rPr lang="en-GB"/>
              <a:pPr/>
              <a:t>11</a:t>
            </a:fld>
            <a:endParaRPr lang="en-GB"/>
          </a:p>
        </p:txBody>
      </p:sp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403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84C238-8AD2-4C16-A1AF-D26BD9AA204E}" type="slidenum">
              <a:rPr lang="en-GB"/>
              <a:pPr/>
              <a:t>12</a:t>
            </a:fld>
            <a:endParaRPr lang="en-GB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50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E13E04-A093-4EA3-BC9E-65A3BBB27B4D}" type="slidenum">
              <a:rPr lang="en-GB"/>
              <a:pPr/>
              <a:t>13</a:t>
            </a:fld>
            <a:endParaRPr lang="en-GB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60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2CECE6-FD9A-48E5-84F7-8A78E20EE921}" type="slidenum">
              <a:rPr lang="en-GB"/>
              <a:pPr/>
              <a:t>16</a:t>
            </a:fld>
            <a:endParaRPr lang="en-GB"/>
          </a:p>
        </p:txBody>
      </p:sp>
      <p:sp>
        <p:nvSpPr>
          <p:cNvPr id="4710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710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AF7B5C-8EDC-40E0-A5C6-CA0C196D9BAB}" type="slidenum">
              <a:rPr lang="en-GB"/>
              <a:pPr/>
              <a:t>17</a:t>
            </a:fld>
            <a:endParaRPr lang="en-GB"/>
          </a:p>
        </p:txBody>
      </p:sp>
      <p:sp>
        <p:nvSpPr>
          <p:cNvPr id="48129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813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092870-E238-4E03-85BC-5C258DA33F0F}" type="slidenum">
              <a:rPr lang="en-GB"/>
              <a:pPr/>
              <a:t>23</a:t>
            </a:fld>
            <a:endParaRPr lang="en-GB"/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91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3BC091-1320-4991-9A06-1FBD221634C9}" type="slidenum">
              <a:rPr lang="en-GB"/>
              <a:pPr/>
              <a:t>31</a:t>
            </a:fld>
            <a:endParaRPr lang="en-GB"/>
          </a:p>
        </p:txBody>
      </p:sp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01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82DFA3-D575-47AA-9C77-37E264A14893}" type="slidenum">
              <a:rPr lang="en-GB"/>
              <a:pPr/>
              <a:t>37</a:t>
            </a:fld>
            <a:endParaRPr lang="en-GB"/>
          </a:p>
        </p:txBody>
      </p:sp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22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1DDB85-0C26-4F6F-B5EA-78F153A273F3}" type="slidenum">
              <a:rPr lang="en-GB"/>
              <a:pPr/>
              <a:t>38</a:t>
            </a:fld>
            <a:endParaRPr lang="en-GB"/>
          </a:p>
        </p:txBody>
      </p:sp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32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DC7E30-C792-4F35-B54E-29A5AB36CCBB}" type="slidenum">
              <a:rPr lang="en-GB"/>
              <a:pPr/>
              <a:t>39</a:t>
            </a:fld>
            <a:endParaRPr lang="en-GB"/>
          </a:p>
        </p:txBody>
      </p:sp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42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A5CDFB-E0B2-456D-B4D0-D0F1660FD1A9}" type="slidenum">
              <a:rPr lang="en-GB"/>
              <a:pPr/>
              <a:t>3</a:t>
            </a:fld>
            <a:endParaRPr lang="en-GB"/>
          </a:p>
        </p:txBody>
      </p:sp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58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4EF12D-713D-4FC6-852C-39DD70546CC1}" type="slidenum">
              <a:rPr lang="en-GB"/>
              <a:pPr/>
              <a:t>40</a:t>
            </a:fld>
            <a:endParaRPr lang="en-GB"/>
          </a:p>
        </p:txBody>
      </p:sp>
      <p:sp>
        <p:nvSpPr>
          <p:cNvPr id="5529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52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7C2542-0C6F-4934-8BCB-8C3452E6347D}" type="slidenum">
              <a:rPr lang="en-GB"/>
              <a:pPr/>
              <a:t>41</a:t>
            </a:fld>
            <a:endParaRPr lang="en-GB"/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1183217" y="767597"/>
            <a:ext cx="4729580" cy="38344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63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92BE9F-41F0-4684-8FB4-B5359E8A8C10}" type="slidenum">
              <a:rPr lang="en-GB"/>
              <a:pPr/>
              <a:t>57</a:t>
            </a:fld>
            <a:endParaRPr lang="en-GB"/>
          </a:p>
        </p:txBody>
      </p:sp>
      <p:sp>
        <p:nvSpPr>
          <p:cNvPr id="5734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734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B69B6F-BFA3-4D65-93AE-7DB1F697ED16}" type="slidenum">
              <a:rPr lang="en-GB"/>
              <a:pPr/>
              <a:t>58</a:t>
            </a:fld>
            <a:endParaRPr lang="en-GB"/>
          </a:p>
        </p:txBody>
      </p:sp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837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5FAEDC-69AE-40EB-9186-E101D68C6709}" type="slidenum">
              <a:rPr lang="en-GB"/>
              <a:pPr/>
              <a:t>59</a:t>
            </a:fld>
            <a:endParaRPr lang="en-GB"/>
          </a:p>
        </p:txBody>
      </p:sp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1183217" y="767597"/>
            <a:ext cx="4729580" cy="38344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5939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D76A40-5FC0-4666-88E8-80408BA18971}" type="slidenum">
              <a:rPr lang="en-GB"/>
              <a:pPr/>
              <a:t>60</a:t>
            </a:fld>
            <a:endParaRPr lang="en-GB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6041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E6977C-C471-4EF0-B7A3-E2F6E255E206}" type="slidenum">
              <a:rPr lang="en-GB"/>
              <a:pPr/>
              <a:t>61</a:t>
            </a:fld>
            <a:endParaRPr lang="en-GB"/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6144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32BBDA-97F6-442F-A63F-F673488EA550}" type="slidenum">
              <a:rPr lang="en-GB"/>
              <a:pPr/>
              <a:t>62</a:t>
            </a:fld>
            <a:endParaRPr lang="en-GB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624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3FAD67-8AB4-4D49-B6AB-92BBAF9056C3}" type="slidenum">
              <a:rPr lang="en-GB"/>
              <a:pPr/>
              <a:t>63</a:t>
            </a:fld>
            <a:endParaRPr lang="en-GB"/>
          </a:p>
        </p:txBody>
      </p:sp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1183217" y="767597"/>
            <a:ext cx="4729580" cy="38344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634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1B78D48F-8CB2-4A4D-87C0-D7D471E8205B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64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D8F869-2398-4D3A-958F-9E064312B77A}" type="slidenum">
              <a:rPr lang="en-GB"/>
              <a:pPr/>
              <a:t>4</a:t>
            </a:fld>
            <a:endParaRPr lang="en-GB"/>
          </a:p>
        </p:txBody>
      </p:sp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68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F5F1003C-672A-46DF-9E15-A3B177819CF3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66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E47A4A31-56F0-46EB-8A6E-1C88B2A394CF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67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600ABE-31C7-4CD9-A995-5D49FFC8A97D}" type="slidenum">
              <a:rPr lang="en-GB"/>
              <a:pPr/>
              <a:t>5</a:t>
            </a:fld>
            <a:endParaRPr lang="en-GB"/>
          </a:p>
        </p:txBody>
      </p:sp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1224" cy="383620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DB4EC697-39CA-493A-B8D4-5F6A04DF4416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78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3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71732DC9-369B-42CA-819E-2FE65897ED14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79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347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ED06CA03-E7BE-4697-A0FA-A9E3D82FA4C0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7258F940-5D69-4A60-8D57-C9B2F66E2291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5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B25C3778-A209-402C-B6B3-ACD2A58388A9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9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3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82638" algn="l"/>
                <a:tab pos="1566863" algn="l"/>
                <a:tab pos="2351088" algn="l"/>
                <a:tab pos="3135313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/>
            <a:fld id="{8285C995-A0E3-4BF2-A1B8-1EED67418ED5}" type="slidenum">
              <a:rPr lang="en-GB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GB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1184275" y="777875"/>
            <a:ext cx="4729163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9048" tIns="49524" rIns="99048" bIns="49524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80075" cy="46085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68DCD9-6850-4210-86D1-7F318EAF1123}" type="slidenum">
              <a:rPr lang="en-GB"/>
              <a:pPr/>
              <a:t>6</a:t>
            </a:fld>
            <a:endParaRPr lang="en-GB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1224" cy="383620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89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814070-B6A1-45D1-A337-ECACC02E5311}" type="slidenum">
              <a:rPr lang="en-GB"/>
              <a:pPr/>
              <a:t>7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C59DB7-37C5-42C8-B1F4-590076C37315}" type="slidenum">
              <a:rPr lang="en-GB"/>
              <a:pPr/>
              <a:t>8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FD302B-36CC-44D7-A4EF-C5D1988F2112}" type="slidenum">
              <a:rPr lang="en-GB"/>
              <a:pPr/>
              <a:t>9</a:t>
            </a:fld>
            <a:endParaRPr lang="en-GB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19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18B1BD-9D8B-4829-AE6F-8A581F19F544}" type="slidenum">
              <a:rPr lang="en-GB"/>
              <a:pPr/>
              <a:t>10</a:t>
            </a:fld>
            <a:endParaRPr lang="en-GB"/>
          </a:p>
        </p:txBody>
      </p:sp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1183217" y="767596"/>
            <a:ext cx="4732867" cy="38379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endParaRPr lang="pt-BR"/>
          </a:p>
        </p:txBody>
      </p:sp>
      <p:sp>
        <p:nvSpPr>
          <p:cNvPr id="4301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931" y="4861442"/>
            <a:ext cx="5676153" cy="460202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87ED37E-E640-48CA-B047-047D1AC47277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414EDBA-25CB-4C26-8F31-C18F2E569F0E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225" y="425450"/>
            <a:ext cx="2055813" cy="578643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425450"/>
            <a:ext cx="6016625" cy="57864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A63534-02D2-4322-B1C3-B0B651232BD2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47031-7205-4117-818B-3188D77B050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="" xmlns:p14="http://schemas.microsoft.com/office/powerpoint/2010/main" val="3715666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D4E23B9-853C-4D00-B16A-487F600DDBB4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5D76D4C-EBE2-437C-9D07-F39BA63AD18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D2F4CF-4D8A-4E9E-A5DF-E688FD9D8435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FC3D01-3693-4F9A-BBBF-DE22754AD026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AEB3281-4B48-4F39-905B-F5643CB83CA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638FACC-CBD0-40E4-A73F-6263FDA7862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9BF243-8BA4-40F9-A1CC-138D493154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E414E23-1F3C-4B0D-A586-1FE5085DAFE0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8A8077-35D6-49FE-A21B-38C099D9AE01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BAA2254-D230-4E2C-AED0-95DB1A5324C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3B39F4-F3B6-43BD-8BE3-36D31423B6C5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4825" y="1604963"/>
            <a:ext cx="2132013" cy="45212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245225" cy="45212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512081C-0BF0-476D-805F-65B1E82031E5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71800" y="1828800"/>
            <a:ext cx="6015038" cy="2205038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0"/>
          </p:nvPr>
        </p:nvSpPr>
        <p:spPr>
          <a:xfrm>
            <a:off x="457200" y="6248400"/>
            <a:ext cx="2128838" cy="452438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0838" cy="452438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2128838" cy="452438"/>
          </a:xfrm>
        </p:spPr>
        <p:txBody>
          <a:bodyPr/>
          <a:lstStyle>
            <a:lvl1pPr>
              <a:defRPr/>
            </a:lvl1pPr>
          </a:lstStyle>
          <a:p>
            <a:fld id="{64BD5D5B-8EE9-4E26-8E08-2BC8376083C9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EEF5178-CF76-4BD3-BFE7-4AB203BE8527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5425" cy="4230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5025" y="1981200"/>
            <a:ext cx="4037013" cy="4230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B04D3E4-9538-4462-8340-556FB3A7F96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FF40014-D070-4CAE-BD72-7AB19CCDBDA1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9" name="Espaço Reservado para Data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8D9BDB-652F-4B5D-9317-C3AB8B841693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689D0A7-640E-4EEB-804D-04A0B348E5AC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667D458-30AA-4C08-B24F-42CD63269D54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F3E705-3FDA-43EA-ADD2-18C3E9532A94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08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Clr>
                <a:srgbClr val="100000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pt-BR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21288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Arial Black" pitchFamily="32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Arial Black" pitchFamily="32" charset="0"/>
              </a:defRPr>
            </a:lvl1pPr>
          </a:lstStyle>
          <a:p>
            <a:fld id="{78E6FFBF-6C42-4F05-A53E-A3ACCF93BD14}" type="slidenum">
              <a:rPr lang="pt-BR"/>
              <a:pPr/>
              <a:t>‹nº›</a:t>
            </a:fld>
            <a:endParaRPr lang="pt-BR"/>
          </a:p>
        </p:txBody>
      </p:sp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0" y="0"/>
            <a:ext cx="9139238" cy="541338"/>
            <a:chOff x="0" y="0"/>
            <a:chExt cx="5757" cy="341"/>
          </a:xfrm>
        </p:grpSpPr>
        <p:sp>
          <p:nvSpPr>
            <p:cNvPr id="1028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80" cy="334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29" name="Rectangle 5"/>
            <p:cNvSpPr>
              <a:spLocks noChangeArrowheads="1"/>
            </p:cNvSpPr>
            <p:nvPr/>
          </p:nvSpPr>
          <p:spPr bwMode="auto">
            <a:xfrm>
              <a:off x="260" y="85"/>
              <a:ext cx="5498" cy="171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7D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0" name="Rectangle 6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1" name="Rectangle 7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3" name="Rectangle 9"/>
            <p:cNvSpPr>
              <a:spLocks noChangeArrowheads="1"/>
            </p:cNvSpPr>
            <p:nvPr/>
          </p:nvSpPr>
          <p:spPr bwMode="auto">
            <a:xfrm>
              <a:off x="173" y="171"/>
              <a:ext cx="86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auto">
            <a:xfrm>
              <a:off x="83" y="85"/>
              <a:ext cx="89" cy="87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auto">
            <a:xfrm>
              <a:off x="258" y="170"/>
              <a:ext cx="87" cy="87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36" name="Rectangle 12"/>
            <p:cNvSpPr>
              <a:spLocks noChangeArrowheads="1"/>
            </p:cNvSpPr>
            <p:nvPr/>
          </p:nvSpPr>
          <p:spPr bwMode="auto">
            <a:xfrm>
              <a:off x="173" y="256"/>
              <a:ext cx="86" cy="86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03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25450"/>
            <a:ext cx="8224838" cy="1430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título de texto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4838" cy="4230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texto em estrutura de tópicos</a:t>
            </a:r>
          </a:p>
          <a:p>
            <a:pPr lvl="1"/>
            <a:r>
              <a:rPr lang="en-GB" smtClean="0"/>
              <a:t>Segundo Nível da Estrutura de Tópicos</a:t>
            </a:r>
          </a:p>
          <a:p>
            <a:pPr lvl="2"/>
            <a:r>
              <a:rPr lang="en-GB" smtClean="0"/>
              <a:t>Terceiro Nível da Estrutura de Tópicos</a:t>
            </a:r>
          </a:p>
          <a:p>
            <a:pPr lvl="3"/>
            <a:r>
              <a:rPr lang="en-GB" smtClean="0"/>
              <a:t>Quarto Nível da Estrutura de Tópicos</a:t>
            </a:r>
          </a:p>
          <a:p>
            <a:pPr lvl="4"/>
            <a:r>
              <a:rPr lang="en-GB" smtClean="0"/>
              <a:t>Quinto Nível da Estrutura de Tópicos</a:t>
            </a:r>
          </a:p>
          <a:p>
            <a:pPr lvl="4"/>
            <a:r>
              <a:rPr lang="en-GB" smtClean="0"/>
              <a:t>Sexto Nível da Estrutura de Tópicos</a:t>
            </a:r>
          </a:p>
          <a:p>
            <a:pPr lvl="4"/>
            <a:r>
              <a:rPr lang="en-GB" smtClean="0"/>
              <a:t>Sétimo Nível da Estrutura de Tópicos</a:t>
            </a:r>
          </a:p>
          <a:p>
            <a:pPr lvl="4"/>
            <a:r>
              <a:rPr lang="en-GB" smtClean="0"/>
              <a:t>Oitavo Nível da Estrutura de Tópicos</a:t>
            </a:r>
          </a:p>
          <a:p>
            <a:pPr lvl="4"/>
            <a:r>
              <a:rPr lang="en-GB" smtClean="0"/>
              <a:t>Nono Nível da Estrutura de Tópicos</a:t>
            </a:r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100000"/>
              </a:buCl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txStyles>
    <p:titleStyle>
      <a:lvl1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2pPr>
      <a:lvl3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3pPr>
      <a:lvl4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4pPr>
      <a:lvl5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5pPr>
      <a:lvl6pPr marL="4572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6pPr>
      <a:lvl7pPr marL="9144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7pPr>
      <a:lvl8pPr marL="1371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8pPr>
      <a:lvl9pPr marL="18288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9pPr>
    </p:titleStyle>
    <p:bodyStyle>
      <a:lvl1pPr marL="338138" indent="-338138" algn="l" defTabSz="449263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7D"/>
        </a:buClr>
        <a:buSzPct val="75000"/>
        <a:buFont typeface="Wingdings" charset="2"/>
        <a:buChar char="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49263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9999CC"/>
        </a:buClr>
        <a:buSzPct val="80000"/>
        <a:buFont typeface="Wingdings" charset="2"/>
        <a:buChar char="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7D"/>
        </a:buClr>
        <a:buSzPct val="65000"/>
        <a:buFont typeface="Wingdings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70000"/>
        <a:buFont typeface="Wingdings" charset="2"/>
        <a:buChar char="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0" y="0"/>
            <a:ext cx="9139238" cy="6853238"/>
            <a:chOff x="0" y="0"/>
            <a:chExt cx="5757" cy="4317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8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7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052" name="Group 4"/>
            <p:cNvGrpSpPr>
              <a:grpSpLocks/>
            </p:cNvGrpSpPr>
            <p:nvPr/>
          </p:nvGrpSpPr>
          <p:grpSpPr bwMode="auto">
            <a:xfrm>
              <a:off x="0" y="672"/>
              <a:ext cx="1801" cy="1984"/>
              <a:chOff x="0" y="672"/>
              <a:chExt cx="1801" cy="1984"/>
            </a:xfrm>
          </p:grpSpPr>
          <p:sp>
            <p:nvSpPr>
              <p:cNvPr id="2053" name="Rectangle 5"/>
              <p:cNvSpPr>
                <a:spLocks noChangeArrowheads="1"/>
              </p:cNvSpPr>
              <p:nvPr/>
            </p:nvSpPr>
            <p:spPr bwMode="auto">
              <a:xfrm>
                <a:off x="360" y="2254"/>
                <a:ext cx="362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4" name="Rectangle 6"/>
              <p:cNvSpPr>
                <a:spLocks noChangeArrowheads="1"/>
              </p:cNvSpPr>
              <p:nvPr/>
            </p:nvSpPr>
            <p:spPr bwMode="auto">
              <a:xfrm>
                <a:off x="1079" y="1063"/>
                <a:ext cx="360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5" name="Rectangle 7"/>
              <p:cNvSpPr>
                <a:spLocks noChangeArrowheads="1"/>
              </p:cNvSpPr>
              <p:nvPr/>
            </p:nvSpPr>
            <p:spPr bwMode="auto">
              <a:xfrm>
                <a:off x="1434" y="672"/>
                <a:ext cx="369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6" name="Rectangle 8"/>
              <p:cNvSpPr>
                <a:spLocks noChangeArrowheads="1"/>
              </p:cNvSpPr>
              <p:nvPr/>
            </p:nvSpPr>
            <p:spPr bwMode="auto">
              <a:xfrm>
                <a:off x="717" y="2254"/>
                <a:ext cx="366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7" name="Rectangle 9"/>
              <p:cNvSpPr>
                <a:spLocks noChangeArrowheads="1"/>
              </p:cNvSpPr>
              <p:nvPr/>
            </p:nvSpPr>
            <p:spPr bwMode="auto">
              <a:xfrm>
                <a:off x="1434" y="1063"/>
                <a:ext cx="369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8" name="Rectangle 10"/>
              <p:cNvSpPr>
                <a:spLocks noChangeArrowheads="1"/>
              </p:cNvSpPr>
              <p:nvPr/>
            </p:nvSpPr>
            <p:spPr bwMode="auto">
              <a:xfrm>
                <a:off x="717" y="1462"/>
                <a:ext cx="366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59" name="Rectangle 11"/>
              <p:cNvSpPr>
                <a:spLocks noChangeArrowheads="1"/>
              </p:cNvSpPr>
              <p:nvPr/>
            </p:nvSpPr>
            <p:spPr bwMode="auto">
              <a:xfrm>
                <a:off x="0" y="1462"/>
                <a:ext cx="365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0" name="Rectangle 12"/>
              <p:cNvSpPr>
                <a:spLocks noChangeArrowheads="1"/>
              </p:cNvSpPr>
              <p:nvPr/>
            </p:nvSpPr>
            <p:spPr bwMode="auto">
              <a:xfrm>
                <a:off x="1079" y="1462"/>
                <a:ext cx="360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1" name="Rectangle 13"/>
              <p:cNvSpPr>
                <a:spLocks noChangeArrowheads="1"/>
              </p:cNvSpPr>
              <p:nvPr/>
            </p:nvSpPr>
            <p:spPr bwMode="auto">
              <a:xfrm>
                <a:off x="360" y="1855"/>
                <a:ext cx="362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62" name="Rectangle 14"/>
              <p:cNvSpPr>
                <a:spLocks noChangeArrowheads="1"/>
              </p:cNvSpPr>
              <p:nvPr/>
            </p:nvSpPr>
            <p:spPr bwMode="auto">
              <a:xfrm>
                <a:off x="717" y="1855"/>
                <a:ext cx="366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2063" name="Rectangle 1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8400"/>
            <a:ext cx="21288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 typeface="Wingdings" charset="2"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pt-BR"/>
          </a:p>
        </p:txBody>
      </p:sp>
      <p:sp>
        <p:nvSpPr>
          <p:cNvPr id="2064" name="Rectangle 16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08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buFont typeface="Wingdings" charset="2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pt-BR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2128838" cy="452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 typeface="Arial Black" pitchFamily="32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000000"/>
                </a:solidFill>
                <a:latin typeface="Arial Black" pitchFamily="32" charset="0"/>
              </a:defRPr>
            </a:lvl1pPr>
          </a:lstStyle>
          <a:p>
            <a:fld id="{1A018E29-4A6C-4017-B4F8-C894BCF631DF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971800" y="1828800"/>
            <a:ext cx="6015038" cy="2205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título de texto</a:t>
            </a:r>
          </a:p>
        </p:txBody>
      </p:sp>
      <p:sp>
        <p:nvSpPr>
          <p:cNvPr id="2067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4838" cy="452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 para editar o formato do texto em estrutura de tópicos</a:t>
            </a:r>
          </a:p>
          <a:p>
            <a:pPr lvl="1"/>
            <a:r>
              <a:rPr lang="en-GB" smtClean="0"/>
              <a:t>Segundo Nível da Estrutura de Tópicos</a:t>
            </a:r>
          </a:p>
          <a:p>
            <a:pPr lvl="2"/>
            <a:r>
              <a:rPr lang="en-GB" smtClean="0"/>
              <a:t>Terceiro Nível da Estrutura de Tópicos</a:t>
            </a:r>
          </a:p>
          <a:p>
            <a:pPr lvl="3"/>
            <a:r>
              <a:rPr lang="en-GB" smtClean="0"/>
              <a:t>Quarto Nível da Estrutura de Tópicos</a:t>
            </a:r>
          </a:p>
          <a:p>
            <a:pPr lvl="4"/>
            <a:r>
              <a:rPr lang="en-GB" smtClean="0"/>
              <a:t>Quinto Nível da Estrutura de Tópicos</a:t>
            </a:r>
          </a:p>
          <a:p>
            <a:pPr lvl="4"/>
            <a:r>
              <a:rPr lang="en-GB" smtClean="0"/>
              <a:t>Sexto Nível da Estrutura de Tópicos</a:t>
            </a:r>
          </a:p>
          <a:p>
            <a:pPr lvl="4"/>
            <a:r>
              <a:rPr lang="en-GB" smtClean="0"/>
              <a:t>Sétimo Nível da Estrutura de Tópicos</a:t>
            </a:r>
          </a:p>
          <a:p>
            <a:pPr lvl="4"/>
            <a:r>
              <a:rPr lang="en-GB" smtClean="0"/>
              <a:t>Oitavo Nível da Estrutura de Tópicos</a:t>
            </a:r>
          </a:p>
          <a:p>
            <a:pPr lvl="4"/>
            <a:r>
              <a:rPr lang="en-GB" smtClean="0"/>
              <a:t>Nono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2pPr>
      <a:lvl3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3pPr>
      <a:lvl4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4pPr>
      <a:lvl5pPr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5pPr>
      <a:lvl6pPr marL="4572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6pPr>
      <a:lvl7pPr marL="9144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7pPr>
      <a:lvl8pPr marL="1371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8pPr>
      <a:lvl9pPr marL="18288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ea typeface="Lucida Sans Unicode" pitchFamily="32" charset="0"/>
          <a:cs typeface="Lucida Sans Unicode" pitchFamily="32" charset="0"/>
        </a:defRPr>
      </a:lvl9pPr>
    </p:titleStyle>
    <p:bodyStyle>
      <a:lvl1pPr marL="338138" indent="-338138" algn="l" defTabSz="449263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7D"/>
        </a:buClr>
        <a:buSzPct val="75000"/>
        <a:buFont typeface="Wingdings" charset="2"/>
        <a:buChar char="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38188" indent="-280988" algn="l" defTabSz="449263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9999CC"/>
        </a:buClr>
        <a:buSzPct val="80000"/>
        <a:buFont typeface="Wingdings" charset="2"/>
        <a:buChar char="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7D"/>
        </a:buClr>
        <a:buSzPct val="65000"/>
        <a:buFont typeface="Wingdings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70000"/>
        <a:buFont typeface="Wingdings" charset="2"/>
        <a:buChar char="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9999CC"/>
        </a:buClr>
        <a:buSzPct val="100000"/>
        <a:buFont typeface="Wingdings" charset="2"/>
        <a:buChar char="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0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p.ap.gov.br/virtualizacao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2971800" y="1828800"/>
            <a:ext cx="6019800" cy="2209800"/>
          </a:xfrm>
          <a:ln/>
        </p:spPr>
        <p:txBody>
          <a:bodyPr/>
          <a:lstStyle/>
          <a:p>
            <a:pPr>
              <a:lnSpc>
                <a:spcPct val="100000"/>
              </a:lnSpc>
              <a:buClr>
                <a:srgbClr val="FFFFFF"/>
              </a:buClr>
              <a:buFont typeface="Times New Roman" pitchFamily="16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600">
                <a:solidFill>
                  <a:srgbClr val="FFFFFF"/>
                </a:solidFill>
                <a:latin typeface="Times New Roman" pitchFamily="16" charset="0"/>
              </a:rPr>
              <a:t>Fundamentos de Sistemas de Informação </a:t>
            </a:r>
            <a:r>
              <a:rPr lang="pt-BR" sz="3600">
                <a:solidFill>
                  <a:srgbClr val="FFFFFF"/>
                </a:solidFill>
                <a:latin typeface="Times New Roman" pitchFamily="16" charset="0"/>
              </a:rPr>
              <a:t>(ACH2014)‏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71800" y="4556125"/>
            <a:ext cx="6019800" cy="164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fontAlgn="base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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fontAlgn="base">
              <a:lnSpc>
                <a:spcPct val="93000"/>
              </a:lnSpc>
              <a:spcBef>
                <a:spcPts val="7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itchFamily="2" charset="2"/>
              <a:buChar char="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fontAlgn="base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70000"/>
              <a:buFont typeface="Wingdings" pitchFamily="2" charset="2"/>
              <a:buChar char="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9999CC"/>
              </a:buClr>
              <a:buSzPct val="100000"/>
              <a:buFont typeface="Wingdings" pitchFamily="2" charset="2"/>
              <a:buChar char="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Prof. Dr. José de </a:t>
            </a:r>
            <a:r>
              <a:rPr lang="pt-BR" sz="2100" kern="0" dirty="0" err="1" smtClean="0"/>
              <a:t>Jesús</a:t>
            </a:r>
            <a:r>
              <a:rPr lang="pt-BR" sz="2100" kern="0" dirty="0" smtClean="0"/>
              <a:t> Pérez </a:t>
            </a:r>
            <a:r>
              <a:rPr lang="pt-BR" sz="2100" kern="0" dirty="0" err="1" smtClean="0"/>
              <a:t>Alcázar</a:t>
            </a: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Escola de Artes, Ciências e Humanidades</a:t>
            </a:r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Universidade de São Paulo (EACH/USP)</a:t>
            </a:r>
            <a:r>
              <a:rPr lang="ar-SA" sz="2100" kern="0" dirty="0" smtClean="0">
                <a:cs typeface="Arial" charset="0"/>
              </a:rPr>
              <a:t>‏</a:t>
            </a: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2100" kern="0" dirty="0" smtClean="0"/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SI em ORGANIZAÇÕES</a:t>
            </a:r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SISTEMAS INTEGRADOS</a:t>
            </a:r>
          </a:p>
          <a:p>
            <a:pPr marL="0" indent="0">
              <a:lnSpc>
                <a:spcPct val="80000"/>
              </a:lnSpc>
              <a:spcBef>
                <a:spcPts val="525"/>
              </a:spcBef>
              <a:buFont typeface="Wingdings" pitchFamily="2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100" kern="0" dirty="0" smtClean="0"/>
              <a:t>PROCESSOS DE NEGÓCIO</a:t>
            </a:r>
            <a:endParaRPr lang="pt-BR" sz="21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677988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Exemplos de SI para Vendas e Marketing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" y="2946400"/>
            <a:ext cx="8604250" cy="1841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Exemplos de SI para Produção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2811463"/>
            <a:ext cx="8893175" cy="2163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747838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Exemplos de SI para Finanças e Contabilidade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550" y="3201988"/>
            <a:ext cx="8356600" cy="127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Exemplos de SI para RH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3068638"/>
            <a:ext cx="8713788" cy="25177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negócios precisam de diferentes tipos de SI para suportar a tomada de decisões e atividades de trabalho para vários níveis e funções da organização.</a:t>
            </a:r>
          </a:p>
          <a:p>
            <a:pPr>
              <a:buFont typeface="Arial" pitchFamily="34" charset="0"/>
              <a:buNone/>
            </a:pPr>
            <a:endParaRPr lang="pt-BR" dirty="0" smtClean="0"/>
          </a:p>
          <a:p>
            <a:r>
              <a:rPr lang="pt-BR" dirty="0" smtClean="0"/>
              <a:t>Tais sistemas implicam em mudanças organizacionais criando desafios de gestão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sz="2800" dirty="0" smtClean="0"/>
              <a:t>Desafios para as empresas.</a:t>
            </a:r>
          </a:p>
          <a:p>
            <a:pPr>
              <a:buFont typeface="Arial" pitchFamily="34" charset="0"/>
              <a:buNone/>
              <a:defRPr/>
            </a:pPr>
            <a:endParaRPr lang="pt-BR" sz="2400" dirty="0" smtClean="0"/>
          </a:p>
          <a:p>
            <a:pPr marL="933450" lvl="1" indent="-533400">
              <a:lnSpc>
                <a:spcPct val="90000"/>
              </a:lnSpc>
              <a:buFontTx/>
              <a:buAutoNum type="arabicPeriod"/>
              <a:defRPr/>
            </a:pPr>
            <a:r>
              <a:rPr lang="pt-BR" sz="2400" dirty="0" smtClean="0">
                <a:solidFill>
                  <a:srgbClr val="008000"/>
                </a:solidFill>
              </a:rPr>
              <a:t>Integração:</a:t>
            </a:r>
            <a:r>
              <a:rPr lang="pt-BR" sz="2400" dirty="0" smtClean="0"/>
              <a:t> </a:t>
            </a:r>
            <a:r>
              <a:rPr lang="pt-BR" sz="2400" dirty="0" smtClean="0">
                <a:solidFill>
                  <a:srgbClr val="000099"/>
                </a:solidFill>
              </a:rPr>
              <a:t>Sistemas diferentes servem a uma variedade de funções, mas a conexão de diferentes níveis organizacionais pode ser difícil e dispendiosa</a:t>
            </a:r>
          </a:p>
          <a:p>
            <a:pPr marL="933450" lvl="1" indent="-533400">
              <a:lnSpc>
                <a:spcPct val="90000"/>
              </a:lnSpc>
              <a:buFontTx/>
              <a:buAutoNum type="arabicPeriod"/>
              <a:defRPr/>
            </a:pPr>
            <a:endParaRPr lang="pt-BR" sz="2400" dirty="0" smtClean="0">
              <a:solidFill>
                <a:srgbClr val="000099"/>
              </a:solidFill>
            </a:endParaRPr>
          </a:p>
          <a:p>
            <a:pPr marL="933450" lvl="1" indent="-533400">
              <a:lnSpc>
                <a:spcPct val="90000"/>
              </a:lnSpc>
              <a:buFontTx/>
              <a:buAutoNum type="arabicPeriod"/>
              <a:defRPr/>
            </a:pPr>
            <a:r>
              <a:rPr lang="pt-BR" sz="2400" dirty="0" smtClean="0">
                <a:solidFill>
                  <a:srgbClr val="008000"/>
                </a:solidFill>
              </a:rPr>
              <a:t>Ampliação do escopo da filosofia de administração:</a:t>
            </a:r>
            <a:r>
              <a:rPr lang="pt-BR" sz="2400" dirty="0" smtClean="0"/>
              <a:t> </a:t>
            </a:r>
            <a:r>
              <a:rPr lang="pt-BR" sz="2400" dirty="0" smtClean="0">
                <a:solidFill>
                  <a:srgbClr val="000099"/>
                </a:solidFill>
              </a:rPr>
              <a:t>Grandes investimentos em sistemas e o longo tempo de desenvolvimento exigem que sejam orientados por objetivos comuns</a:t>
            </a:r>
          </a:p>
          <a:p>
            <a:pPr lvl="1">
              <a:defRPr/>
            </a:pPr>
            <a:endParaRPr lang="pt-BR" sz="2400" dirty="0" smtClean="0"/>
          </a:p>
          <a:p>
            <a:endParaRPr lang="pt-BR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1481138"/>
            <a:ext cx="5832475" cy="5187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084888" y="2060575"/>
            <a:ext cx="1439862" cy="79216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476375" y="2205038"/>
            <a:ext cx="1439863" cy="7921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6035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Tipos de SI em organizações (3)</a:t>
            </a:r>
            <a:r>
              <a:rPr lang="ar-SA" sz="4000">
                <a:cs typeface="Arial" charset="0"/>
              </a:rPr>
              <a:t>‏</a:t>
            </a:r>
            <a:endParaRPr lang="pt-BR" sz="4000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148263" y="1844675"/>
            <a:ext cx="3455987" cy="642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Sistemas de apoio a Executivos (SAE ou ESS)</a:t>
            </a:r>
            <a:r>
              <a:rPr lang="ar-SA">
                <a:solidFill>
                  <a:srgbClr val="000000"/>
                </a:solidFill>
                <a:cs typeface="Arial" charset="0"/>
              </a:rPr>
              <a:t>‏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940425" y="3074988"/>
            <a:ext cx="3203575" cy="642937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Sistemas de Informação Gerenciais (SIG ou MIS)</a:t>
            </a:r>
            <a:r>
              <a:rPr lang="ar-SA">
                <a:solidFill>
                  <a:srgbClr val="000000"/>
                </a:solidFill>
                <a:cs typeface="Arial" charset="0"/>
              </a:rPr>
              <a:t>‏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6659563" y="4646613"/>
            <a:ext cx="2305050" cy="3683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Sistemas de proces-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835150" y="3213100"/>
            <a:ext cx="1530350" cy="642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Nível Gerencial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2555875" y="1844675"/>
            <a:ext cx="1530350" cy="642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Nível Estratégico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71550" y="4508500"/>
            <a:ext cx="1530350" cy="6429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Nível Operacional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3563938" y="6446838"/>
            <a:ext cx="2736850" cy="3683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ÁREAS FUNCIONAIS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1619250" y="5876925"/>
            <a:ext cx="1530350" cy="5810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1600">
                <a:solidFill>
                  <a:srgbClr val="000000"/>
                </a:solidFill>
              </a:rPr>
              <a:t>Vendas e Marketing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4500563" y="5876925"/>
            <a:ext cx="1530350" cy="5810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1600">
                <a:solidFill>
                  <a:srgbClr val="000000"/>
                </a:solidFill>
              </a:rPr>
              <a:t>Finanças e Contabilidade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3276600" y="5876925"/>
            <a:ext cx="1314450" cy="5810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1600">
                <a:solidFill>
                  <a:srgbClr val="000000"/>
                </a:solidFill>
              </a:rPr>
              <a:t>Produção e Manufatura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6084888" y="5876925"/>
            <a:ext cx="1169987" cy="5810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1600">
                <a:solidFill>
                  <a:srgbClr val="000000"/>
                </a:solidFill>
              </a:rPr>
              <a:t>Recursos Humanos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6229350" y="3651250"/>
            <a:ext cx="2879725" cy="64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Sistemas de apoio à decisão (SAD ou DSS)</a:t>
            </a:r>
            <a:r>
              <a:rPr lang="ar-SA">
                <a:solidFill>
                  <a:srgbClr val="000000"/>
                </a:solidFill>
                <a:cs typeface="Arial" charset="0"/>
              </a:rPr>
              <a:t>‏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6588125" y="4868863"/>
            <a:ext cx="2776538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samento de transações</a:t>
            </a:r>
          </a:p>
          <a:p>
            <a:pPr algn="ct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>
                <a:solidFill>
                  <a:srgbClr val="000000"/>
                </a:solidFill>
              </a:rPr>
              <a:t>(SPT ou TPS)</a:t>
            </a:r>
            <a:r>
              <a:rPr lang="ar-SA">
                <a:solidFill>
                  <a:srgbClr val="000000"/>
                </a:solidFill>
                <a:cs typeface="Arial" charset="0"/>
              </a:rPr>
              <a:t>‏</a:t>
            </a:r>
            <a:endParaRPr lang="pt-BR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15888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Tipos de SI em organizações (3)</a:t>
            </a:r>
            <a:r>
              <a:rPr lang="ar-SA" sz="4000">
                <a:cs typeface="Arial" charset="0"/>
              </a:rPr>
              <a:t>‏</a:t>
            </a:r>
            <a:endParaRPr lang="pt-BR" sz="400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68425"/>
            <a:ext cx="8362950" cy="5446713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i="1" dirty="0"/>
              <a:t>SPT</a:t>
            </a:r>
            <a:r>
              <a:rPr lang="pt-BR" dirty="0"/>
              <a:t>: </a:t>
            </a:r>
            <a:r>
              <a:rPr lang="pt-BR" dirty="0">
                <a:solidFill>
                  <a:srgbClr val="FF0000"/>
                </a:solidFill>
              </a:rPr>
              <a:t>realiza e registra transações </a:t>
            </a:r>
            <a:r>
              <a:rPr lang="pt-BR" dirty="0"/>
              <a:t>de rotina diária. Ex.: folha de pagamento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i="1" dirty="0"/>
              <a:t>SIG</a:t>
            </a:r>
            <a:r>
              <a:rPr lang="pt-BR" dirty="0"/>
              <a:t>: </a:t>
            </a:r>
            <a:r>
              <a:rPr lang="pt-BR" dirty="0">
                <a:solidFill>
                  <a:srgbClr val="FF0000"/>
                </a:solidFill>
              </a:rPr>
              <a:t>geração de relatórios </a:t>
            </a:r>
            <a:r>
              <a:rPr lang="pt-BR" dirty="0"/>
              <a:t>e acesso on-line a dados gerados por transações internas. Ex.: relatórios sobre produção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i="1" dirty="0"/>
              <a:t>SAD</a:t>
            </a:r>
            <a:r>
              <a:rPr lang="pt-BR" dirty="0"/>
              <a:t>: provê </a:t>
            </a:r>
            <a:r>
              <a:rPr lang="pt-BR" dirty="0">
                <a:solidFill>
                  <a:srgbClr val="FF0000"/>
                </a:solidFill>
              </a:rPr>
              <a:t>capacidades analíticas mais elaboradas a partir de dados </a:t>
            </a:r>
            <a:r>
              <a:rPr lang="pt-BR" dirty="0"/>
              <a:t>de </a:t>
            </a:r>
            <a:r>
              <a:rPr lang="pt-BR" dirty="0" err="1"/>
              <a:t>SPTs</a:t>
            </a:r>
            <a:r>
              <a:rPr lang="pt-BR" dirty="0"/>
              <a:t> e </a:t>
            </a:r>
            <a:r>
              <a:rPr lang="pt-BR" dirty="0" err="1"/>
              <a:t>SIGs</a:t>
            </a:r>
            <a:r>
              <a:rPr lang="pt-BR" dirty="0"/>
              <a:t>. Ex.: análise de extensas bases de dados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dirty="0"/>
              <a:t>SAE: destinados a decisões estratégicas fora de rotina. Ex: simulações financeiras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pic>
        <p:nvPicPr>
          <p:cNvPr id="4" name="Picture 14" descr="laudon-fig-02-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00910" y="1396077"/>
            <a:ext cx="6267433" cy="5461923"/>
          </a:xfr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defRPr/>
            </a:pPr>
            <a:r>
              <a:rPr lang="pt-BR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Sistemas de processamento de transações (SPT):</a:t>
            </a:r>
          </a:p>
          <a:p>
            <a:pPr>
              <a:buSzPct val="100000"/>
              <a:buFont typeface="Arial" pitchFamily="34" charset="0"/>
              <a:buNone/>
              <a:defRPr/>
            </a:pPr>
            <a:endParaRPr lang="pt-BR" b="1" dirty="0" smtClean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buSzPct val="100000"/>
              <a:buFontTx/>
              <a:buChar char="•"/>
              <a:defRPr/>
            </a:pPr>
            <a:r>
              <a:rPr lang="pt-BR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Sistemas administrativos básicos que atendem ao nível operacional</a:t>
            </a:r>
          </a:p>
          <a:p>
            <a:pPr lvl="1">
              <a:buSzPct val="100000"/>
              <a:buFont typeface="Arial" pitchFamily="34" charset="0"/>
              <a:buNone/>
              <a:defRPr/>
            </a:pPr>
            <a:endParaRPr lang="pt-BR" b="1" dirty="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buSzPct val="100000"/>
              <a:buFontTx/>
              <a:buChar char="•"/>
              <a:defRPr/>
            </a:pPr>
            <a:r>
              <a:rPr lang="pt-BR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Sistema computadorizado que realiza e registra as transações rotineiras necessárias ao funcionamento da empresa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8013" cy="1433513"/>
          </a:xfrm>
        </p:spPr>
        <p:txBody>
          <a:bodyPr/>
          <a:lstStyle/>
          <a:p>
            <a:r>
              <a:rPr lang="pt-BR" smtClean="0"/>
              <a:t>Créditos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468313" y="1773238"/>
            <a:ext cx="8226425" cy="4233862"/>
          </a:xfrm>
        </p:spPr>
        <p:txBody>
          <a:bodyPr/>
          <a:lstStyle/>
          <a:p>
            <a:r>
              <a:rPr lang="pt-BR" sz="2400" dirty="0" smtClean="0"/>
              <a:t>O material utilizado na disciplina de Fundamentos de Sistema de informação tem sido desenvolvido de forma cooperativa pelos professores que ministram a disciplina. Sua produção inicial foi desenvolvida pelo Prof. Dr.: João Porto de Albuquerque – ICMC –USP no ano de 2009.  Dando continuidade a esse trabalho, durante o ano de 2011, o material tem sido adaptado e expandido pelos professores Prof. Dr.: Luciano Vieira de Araújo – EACH-USP, Prof. Dr.: Clodoaldo Moraes Lima – EACH-USP em cooperação com o Prof. Dr.: João Porto de Albuquerque – ICMC –USP. 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9190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4838" cy="4799112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SPT </a:t>
            </a:r>
            <a:r>
              <a:rPr lang="pt-BR" b="1" dirty="0" smtClean="0">
                <a:solidFill>
                  <a:srgbClr val="008000"/>
                </a:solidFill>
              </a:rPr>
              <a:t>para folha de </a:t>
            </a:r>
            <a:r>
              <a:rPr lang="pt-BR" b="1" dirty="0" smtClean="0">
                <a:solidFill>
                  <a:srgbClr val="008000"/>
                </a:solidFill>
              </a:rPr>
              <a:t>pagamento</a:t>
            </a:r>
            <a:endParaRPr lang="pt-BR" dirty="0"/>
          </a:p>
        </p:txBody>
      </p:sp>
      <p:pic>
        <p:nvPicPr>
          <p:cNvPr id="4" name="Picture 15" descr="laudon-fig-02-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84400"/>
            <a:ext cx="8077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laudon-fig-02-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280" y="1268760"/>
            <a:ext cx="7812561" cy="459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3"/>
          <p:cNvSpPr>
            <a:spLocks noChangeArrowheads="1"/>
          </p:cNvSpPr>
          <p:nvPr/>
        </p:nvSpPr>
        <p:spPr bwMode="auto">
          <a:xfrm>
            <a:off x="2895600" y="6248400"/>
            <a:ext cx="2650084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Fonte: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 &amp;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, 2004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8000"/>
                </a:solidFill>
              </a:rPr>
              <a:t>Sistemas de informação gerenciais (SIG):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dirty="0" smtClean="0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>
                <a:solidFill>
                  <a:srgbClr val="000099"/>
                </a:solidFill>
              </a:rPr>
              <a:t>Nível gerencial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Entrada:</a:t>
            </a:r>
            <a:r>
              <a:rPr lang="pt-BR" sz="2800" dirty="0" smtClean="0">
                <a:solidFill>
                  <a:srgbClr val="000099"/>
                </a:solidFill>
              </a:rPr>
              <a:t> Alto volume de dados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Processamento</a:t>
            </a:r>
            <a:r>
              <a:rPr lang="pt-BR" sz="2800" dirty="0" smtClean="0">
                <a:solidFill>
                  <a:srgbClr val="008000"/>
                </a:solidFill>
              </a:rPr>
              <a:t>:</a:t>
            </a:r>
            <a:r>
              <a:rPr lang="pt-BR" sz="2800" dirty="0" smtClean="0">
                <a:solidFill>
                  <a:srgbClr val="000099"/>
                </a:solidFill>
              </a:rPr>
              <a:t> Modelos simples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Saída:</a:t>
            </a:r>
            <a:r>
              <a:rPr lang="pt-BR" sz="2800" dirty="0" smtClean="0">
                <a:solidFill>
                  <a:srgbClr val="000099"/>
                </a:solidFill>
              </a:rPr>
              <a:t> Relatórios/ sumários executivos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Usuários:</a:t>
            </a:r>
            <a:r>
              <a:rPr lang="pt-BR" sz="2800" dirty="0" smtClean="0">
                <a:solidFill>
                  <a:srgbClr val="000099"/>
                </a:solidFill>
              </a:rPr>
              <a:t> Gerentes de nível médio</a:t>
            </a:r>
            <a:endParaRPr lang="pt-BR" sz="2800" dirty="0" smtClean="0"/>
          </a:p>
          <a:p>
            <a:pPr>
              <a:lnSpc>
                <a:spcPct val="90000"/>
              </a:lnSpc>
            </a:pPr>
            <a:endParaRPr lang="pt-BR" sz="2800" dirty="0" smtClean="0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>
                <a:solidFill>
                  <a:srgbClr val="000099"/>
                </a:solidFill>
              </a:rPr>
              <a:t>Exemplo: Orçamento anual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Relação entre SPT e SIG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133600"/>
            <a:ext cx="8410575" cy="4346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24744"/>
            <a:ext cx="8224838" cy="4230688"/>
          </a:xfrm>
        </p:spPr>
        <p:txBody>
          <a:bodyPr/>
          <a:lstStyle/>
          <a:p>
            <a:r>
              <a:rPr lang="pt-BR" b="1" dirty="0" smtClean="0">
                <a:solidFill>
                  <a:srgbClr val="008000"/>
                </a:solidFill>
              </a:rPr>
              <a:t>Sistemas de informação gerencial (SIG)</a:t>
            </a:r>
          </a:p>
          <a:p>
            <a:pPr>
              <a:buFont typeface="Arial" pitchFamily="34" charset="0"/>
              <a:buNone/>
            </a:pPr>
            <a:endParaRPr lang="pt-BR" b="1" dirty="0" smtClean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Decisões estruturadas e </a:t>
            </a:r>
            <a:r>
              <a:rPr lang="pt-BR" dirty="0" err="1" smtClean="0">
                <a:solidFill>
                  <a:srgbClr val="000099"/>
                </a:solidFill>
              </a:rPr>
              <a:t>semi-estruturadas</a:t>
            </a:r>
            <a:r>
              <a:rPr lang="pt-BR" dirty="0" smtClean="0">
                <a:solidFill>
                  <a:srgbClr val="000099"/>
                </a:solidFill>
              </a:rPr>
              <a:t/>
            </a:r>
            <a:br>
              <a:rPr lang="pt-BR" dirty="0" smtClean="0">
                <a:solidFill>
                  <a:srgbClr val="000099"/>
                </a:solidFill>
              </a:rPr>
            </a:br>
            <a:endParaRPr lang="pt-BR" dirty="0" smtClean="0">
              <a:solidFill>
                <a:srgbClr val="000099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Orientados para o controle de relatórios</a:t>
            </a:r>
            <a:br>
              <a:rPr lang="pt-BR" dirty="0" smtClean="0">
                <a:solidFill>
                  <a:srgbClr val="000099"/>
                </a:solidFill>
              </a:rPr>
            </a:br>
            <a:endParaRPr lang="pt-BR" dirty="0" smtClean="0">
              <a:solidFill>
                <a:srgbClr val="000099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Dados passados e presentes</a:t>
            </a:r>
            <a:br>
              <a:rPr lang="pt-BR" dirty="0" smtClean="0">
                <a:solidFill>
                  <a:srgbClr val="000099"/>
                </a:solidFill>
              </a:rPr>
            </a:br>
            <a:endParaRPr lang="pt-BR" dirty="0" smtClean="0">
              <a:solidFill>
                <a:srgbClr val="000099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Orientação interna</a:t>
            </a:r>
            <a:br>
              <a:rPr lang="pt-BR" dirty="0" smtClean="0">
                <a:solidFill>
                  <a:srgbClr val="000099"/>
                </a:solidFill>
              </a:rPr>
            </a:br>
            <a:endParaRPr lang="pt-BR" dirty="0" smtClean="0">
              <a:solidFill>
                <a:srgbClr val="000099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Processo de projeto demorado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052736"/>
            <a:ext cx="8224838" cy="4230688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dirty="0" smtClean="0">
                <a:solidFill>
                  <a:srgbClr val="008000"/>
                </a:solidFill>
              </a:rPr>
              <a:t>Sistemas de apoio à decisão (SAD):</a:t>
            </a:r>
          </a:p>
          <a:p>
            <a:pPr>
              <a:lnSpc>
                <a:spcPct val="90000"/>
              </a:lnSpc>
              <a:buFontTx/>
              <a:buNone/>
            </a:pPr>
            <a:endParaRPr lang="pt-BR" dirty="0" smtClean="0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>
                <a:solidFill>
                  <a:srgbClr val="000099"/>
                </a:solidFill>
              </a:rPr>
              <a:t>Nível gerencial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Entrada:</a:t>
            </a:r>
            <a:r>
              <a:rPr lang="pt-BR" sz="2800" dirty="0" smtClean="0">
                <a:solidFill>
                  <a:srgbClr val="000099"/>
                </a:solidFill>
              </a:rPr>
              <a:t> Pequeno volume de dados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Processamento: </a:t>
            </a:r>
            <a:r>
              <a:rPr lang="pt-BR" sz="2800" dirty="0" smtClean="0">
                <a:solidFill>
                  <a:srgbClr val="000099"/>
                </a:solidFill>
              </a:rPr>
              <a:t>Interativo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Saída:</a:t>
            </a:r>
            <a:r>
              <a:rPr lang="pt-BR" sz="2800" dirty="0" smtClean="0">
                <a:solidFill>
                  <a:srgbClr val="000099"/>
                </a:solidFill>
              </a:rPr>
              <a:t> Análise de decisão</a:t>
            </a:r>
          </a:p>
          <a:p>
            <a:pPr>
              <a:lnSpc>
                <a:spcPct val="90000"/>
              </a:lnSpc>
            </a:pPr>
            <a:r>
              <a:rPr lang="pt-BR" dirty="0" smtClean="0">
                <a:solidFill>
                  <a:srgbClr val="008000"/>
                </a:solidFill>
              </a:rPr>
              <a:t>Usuários:</a:t>
            </a:r>
            <a:r>
              <a:rPr lang="pt-BR" sz="2800" dirty="0" smtClean="0">
                <a:solidFill>
                  <a:srgbClr val="000099"/>
                </a:solidFill>
              </a:rPr>
              <a:t> Profissionais, equipe interna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dirty="0" smtClean="0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pt-BR" dirty="0" smtClean="0">
                <a:solidFill>
                  <a:srgbClr val="000099"/>
                </a:solidFill>
              </a:rPr>
              <a:t>Exemplo: Análise de custos de contratação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4838" cy="5519192"/>
          </a:xfrm>
        </p:spPr>
        <p:txBody>
          <a:bodyPr/>
          <a:lstStyle/>
          <a:p>
            <a:r>
              <a:rPr lang="en-US" b="1" dirty="0" err="1" smtClean="0">
                <a:solidFill>
                  <a:srgbClr val="008000"/>
                </a:solidFill>
              </a:rPr>
              <a:t>Sistemas</a:t>
            </a:r>
            <a:r>
              <a:rPr lang="en-US" b="1" dirty="0" smtClean="0">
                <a:solidFill>
                  <a:srgbClr val="008000"/>
                </a:solidFill>
              </a:rPr>
              <a:t> de </a:t>
            </a:r>
            <a:r>
              <a:rPr lang="en-US" b="1" dirty="0" err="1" smtClean="0">
                <a:solidFill>
                  <a:srgbClr val="008000"/>
                </a:solidFill>
              </a:rPr>
              <a:t>apoio</a:t>
            </a:r>
            <a:r>
              <a:rPr lang="en-US" b="1" dirty="0" smtClean="0">
                <a:solidFill>
                  <a:srgbClr val="008000"/>
                </a:solidFill>
              </a:rPr>
              <a:t> à </a:t>
            </a:r>
            <a:r>
              <a:rPr lang="en-US" b="1" dirty="0" err="1" smtClean="0">
                <a:solidFill>
                  <a:srgbClr val="008000"/>
                </a:solidFill>
              </a:rPr>
              <a:t>decisão</a:t>
            </a:r>
            <a:r>
              <a:rPr lang="en-US" b="1" dirty="0" smtClean="0">
                <a:solidFill>
                  <a:srgbClr val="008000"/>
                </a:solidFill>
              </a:rPr>
              <a:t> (SAD)</a:t>
            </a:r>
          </a:p>
          <a:p>
            <a:endParaRPr lang="pt-BR" dirty="0"/>
          </a:p>
        </p:txBody>
      </p:sp>
      <p:pic>
        <p:nvPicPr>
          <p:cNvPr id="4" name="Picture 19" descr="laudon-fig-02-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08037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2514600" y="6096000"/>
            <a:ext cx="2650084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Fonte: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 &amp;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, 2004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52400" y="990600"/>
            <a:ext cx="8763000" cy="5135563"/>
          </a:xfrm>
          <a:prstGeom prst="rect">
            <a:avLst/>
          </a:prstGeom>
        </p:spPr>
        <p:txBody>
          <a:bodyPr/>
          <a:lstStyle/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Sistemas de apoio à decisão (SAD)</a:t>
            </a:r>
          </a:p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tângulo 4"/>
          <p:cNvSpPr>
            <a:spLocks noChangeArrowheads="1"/>
          </p:cNvSpPr>
          <p:nvPr/>
        </p:nvSpPr>
        <p:spPr bwMode="auto">
          <a:xfrm>
            <a:off x="2743200" y="6248400"/>
            <a:ext cx="2650084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Fonte: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 &amp;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, 2004</a:t>
            </a:r>
          </a:p>
        </p:txBody>
      </p:sp>
      <p:pic>
        <p:nvPicPr>
          <p:cNvPr id="4" name="Picture 18" descr="laudon+f02-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88" y="1676400"/>
            <a:ext cx="912336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52400" y="990600"/>
            <a:ext cx="8763000" cy="5135563"/>
          </a:xfrm>
          <a:prstGeom prst="rect">
            <a:avLst/>
          </a:prstGeom>
        </p:spPr>
        <p:txBody>
          <a:bodyPr/>
          <a:lstStyle/>
          <a:p>
            <a:pPr marL="338138" marR="0" lvl="0" indent="-338138" algn="ctr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Sistemas de apoio ao executivo (SAE):</a:t>
            </a:r>
          </a:p>
          <a:p>
            <a:pPr marL="338138" marR="0" lvl="0" indent="-338138" algn="ctr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endParaRPr kumimoji="0" lang="pt-BR" sz="32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Nível estratégico</a:t>
            </a: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Entrada:</a:t>
            </a:r>
            <a:r>
              <a:rPr kumimoji="0" lang="pt-BR" sz="2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Dados agregados</a:t>
            </a: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Processamento:</a:t>
            </a:r>
            <a:r>
              <a:rPr kumimoji="0" lang="pt-BR" sz="2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Interativo</a:t>
            </a: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Saída:</a:t>
            </a:r>
            <a:r>
              <a:rPr kumimoji="0" lang="pt-BR" sz="2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Projeções</a:t>
            </a: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Usuários:</a:t>
            </a:r>
            <a:r>
              <a:rPr kumimoji="0" lang="pt-BR" sz="2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Gerentes seniores</a:t>
            </a:r>
          </a:p>
          <a:p>
            <a:pPr marL="338138" marR="0" lvl="0" indent="-338138" algn="ctr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endParaRPr kumimoji="0" lang="pt-BR" sz="24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marR="0" lvl="0" indent="-338138" algn="l" defTabSz="449263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tabLst/>
              <a:defRPr/>
            </a:pPr>
            <a:r>
              <a:rPr kumimoji="0" lang="pt-BR" sz="32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Exemplo: Plano operacional quinqüenal</a:t>
            </a:r>
            <a:endParaRPr kumimoji="0" lang="pt-BR" sz="32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52400" y="990600"/>
            <a:ext cx="8763000" cy="5135563"/>
          </a:xfrm>
          <a:prstGeom prst="rect">
            <a:avLst/>
          </a:prstGeom>
        </p:spPr>
        <p:txBody>
          <a:bodyPr/>
          <a:lstStyle/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 de apoio ao executivo (SAE)</a:t>
            </a:r>
          </a:p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0" descr="laudon-fig-02-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57338"/>
            <a:ext cx="69342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4"/>
          <p:cNvSpPr>
            <a:spLocks noChangeArrowheads="1"/>
          </p:cNvSpPr>
          <p:nvPr/>
        </p:nvSpPr>
        <p:spPr bwMode="auto">
          <a:xfrm>
            <a:off x="2819400" y="6172200"/>
            <a:ext cx="2650084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Fonte: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 &amp;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, 2004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Programa da aula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9138"/>
            <a:ext cx="8229600" cy="4852987"/>
          </a:xfrm>
          <a:ln/>
        </p:spPr>
        <p:txBody>
          <a:bodyPr/>
          <a:lstStyle/>
          <a:p>
            <a:pPr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Objetivos empresariais dos SIs</a:t>
            </a:r>
          </a:p>
          <a:p>
            <a:pPr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Evolução do uso de SI nas organizações</a:t>
            </a:r>
          </a:p>
          <a:p>
            <a:pPr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Tipos de SI em organizações</a:t>
            </a:r>
          </a:p>
          <a:p>
            <a:pPr lvl="1"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Divisão por áreas funcionais</a:t>
            </a:r>
          </a:p>
          <a:p>
            <a:pPr lvl="1"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Divisão por níveis estratégicos</a:t>
            </a:r>
          </a:p>
          <a:p>
            <a:pPr lvl="1"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Relação entre os tipos de SI</a:t>
            </a:r>
          </a:p>
          <a:p>
            <a:pPr>
              <a:lnSpc>
                <a:spcPct val="11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/>
              <a:t>Aplicativos Integrados</a:t>
            </a:r>
          </a:p>
          <a:p>
            <a:pPr>
              <a:lnSpc>
                <a:spcPct val="110000"/>
              </a:lnSpc>
              <a:buFont typeface="Wingdings" charset="2"/>
              <a:buNone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52400" y="990600"/>
            <a:ext cx="8763000" cy="5135563"/>
          </a:xfrm>
          <a:prstGeom prst="rect">
            <a:avLst/>
          </a:prstGeom>
        </p:spPr>
        <p:txBody>
          <a:bodyPr/>
          <a:lstStyle/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charset="2"/>
              <a:buChar char=""/>
              <a:tabLst/>
              <a:defRPr/>
            </a:pPr>
            <a:r>
              <a:rPr kumimoji="0" lang="pt-BR" sz="3200" b="1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 de apoio ao executivo (SAE)</a:t>
            </a:r>
          </a:p>
          <a:p>
            <a:pPr marL="1143000" marR="0" lvl="2" indent="-228600" algn="l" defTabSz="449263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charset="2"/>
              <a:buChar char=""/>
              <a:tabLst/>
              <a:defRPr/>
            </a:pPr>
            <a: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Gerência de alto nível</a:t>
            </a:r>
            <a:b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pt-BR" sz="26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49263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charset="2"/>
              <a:buChar char=""/>
              <a:tabLst/>
              <a:defRPr/>
            </a:pPr>
            <a: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Projetado para o indivíduo</a:t>
            </a:r>
            <a:b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pt-BR" sz="26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49263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charset="2"/>
              <a:buChar char=""/>
              <a:tabLst/>
              <a:defRPr/>
            </a:pPr>
            <a: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Liga o presidente aos demais níveis</a:t>
            </a:r>
            <a:b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pt-BR" sz="26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49263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charset="2"/>
              <a:buChar char=""/>
              <a:tabLst/>
              <a:defRPr/>
            </a:pPr>
            <a: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Manutenção cara</a:t>
            </a:r>
            <a:b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pt-BR" sz="2600" b="0" i="0" u="none" strike="noStrike" kern="0" cap="none" spc="0" normalizeH="0" baseline="0" noProof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49263" rtl="0" eaLnBrk="1" fontAlgn="base" latinLnBrk="0" hangingPunct="1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7D"/>
              </a:buClr>
              <a:buSzPct val="65000"/>
              <a:buFont typeface="Wingdings" charset="2"/>
              <a:buChar char=""/>
              <a:tabLst/>
              <a:defRPr/>
            </a:pPr>
            <a:r>
              <a:rPr kumimoji="0" lang="pt-BR" sz="26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Grande equipe de apoio</a:t>
            </a:r>
          </a:p>
          <a:p>
            <a:pPr marL="338138" marR="0" lvl="0" indent="-338138" algn="l" defTabSz="449263" rtl="0" eaLnBrk="1" fontAlgn="base" latinLnBrk="0" hangingPunct="1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6035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Relação entre tipos de SI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5518150"/>
            <a:ext cx="8569325" cy="1150938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000" dirty="0"/>
              <a:t>Integração é altamente desejável, mas traz questões de </a:t>
            </a:r>
            <a:r>
              <a:rPr lang="pt-BR" sz="2000" dirty="0" smtClean="0">
                <a:solidFill>
                  <a:srgbClr val="FF0000"/>
                </a:solidFill>
              </a:rPr>
              <a:t>interoperabilidade</a:t>
            </a:r>
            <a:r>
              <a:rPr lang="pt-BR" sz="2000" dirty="0" smtClean="0"/>
              <a:t> - é a capacidade de um sistema(informatizado ou não) de se comunicar de forma transparente(ou o mais próximo disso) com outro sistema (semelhante ou não)). </a:t>
            </a:r>
            <a:endParaRPr lang="pt-BR" sz="20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57338"/>
            <a:ext cx="5980113" cy="3960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627286"/>
          </a:xfrm>
        </p:spPr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graphicFrame>
        <p:nvGraphicFramePr>
          <p:cNvPr id="151554" name="Object 3"/>
          <p:cNvGraphicFramePr>
            <a:graphicFrameLocks noChangeAspect="1"/>
          </p:cNvGraphicFramePr>
          <p:nvPr>
            <p:ph idx="1"/>
          </p:nvPr>
        </p:nvGraphicFramePr>
        <p:xfrm>
          <a:off x="2123728" y="1238170"/>
          <a:ext cx="4752528" cy="5605372"/>
        </p:xfrm>
        <a:graphic>
          <a:graphicData uri="http://schemas.openxmlformats.org/presentationml/2006/ole">
            <p:oleObj spid="_x0000_s151554" r:id="rId3" imgW="2438095" imgH="4038095" progId="">
              <p:embed/>
            </p:oleObj>
          </a:graphicData>
        </a:graphic>
      </p:graphicFrame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7010400" y="2438400"/>
            <a:ext cx="2095445" cy="7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 b="1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TIs</a:t>
            </a:r>
            <a:endParaRPr lang="pt-BR" sz="24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24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Associadas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915318"/>
          </a:xfrm>
        </p:spPr>
        <p:txBody>
          <a:bodyPr/>
          <a:lstStyle/>
          <a:p>
            <a:pPr algn="ctr"/>
            <a:r>
              <a:rPr lang="pt-BR" dirty="0" smtClean="0"/>
              <a:t>Tipos de SI</a:t>
            </a:r>
            <a:endParaRPr lang="pt-BR" dirty="0"/>
          </a:p>
        </p:txBody>
      </p:sp>
      <p:pic>
        <p:nvPicPr>
          <p:cNvPr id="4" name="Picture 4" descr="2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8046" y="1196752"/>
            <a:ext cx="9025954" cy="5661248"/>
          </a:xfr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1059334"/>
          </a:xfrm>
        </p:spPr>
        <p:txBody>
          <a:bodyPr/>
          <a:lstStyle/>
          <a:p>
            <a:r>
              <a:rPr lang="pt-BR" sz="3600" dirty="0" smtClean="0"/>
              <a:t>Tipos de SI – Integração de funções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556792"/>
            <a:ext cx="8224838" cy="4230688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pt-BR" dirty="0" smtClean="0">
                <a:solidFill>
                  <a:srgbClr val="008000"/>
                </a:solidFill>
              </a:rPr>
              <a:t>Processos de </a:t>
            </a:r>
            <a:r>
              <a:rPr lang="pt-BR" dirty="0" smtClean="0">
                <a:solidFill>
                  <a:srgbClr val="008000"/>
                </a:solidFill>
              </a:rPr>
              <a:t>negócios</a:t>
            </a:r>
            <a:endParaRPr lang="pt-BR" dirty="0" smtClean="0">
              <a:solidFill>
                <a:srgbClr val="008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pt-BR" dirty="0" smtClean="0">
                <a:solidFill>
                  <a:srgbClr val="000099"/>
                </a:solidFill>
              </a:rPr>
              <a:t>Modo como o trabalho é organizado, coordenado e focalizado para produzir um produto ou serviço de valor (Ex: Gerenciamento de Treinamento</a:t>
            </a:r>
            <a:r>
              <a:rPr lang="pt-BR" dirty="0" smtClean="0">
                <a:solidFill>
                  <a:srgbClr val="000099"/>
                </a:solidFill>
              </a:rPr>
              <a:t>)</a:t>
            </a:r>
            <a:endParaRPr lang="pt-BR" dirty="0" smtClean="0">
              <a:solidFill>
                <a:srgbClr val="000099"/>
              </a:solidFill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pt-BR" dirty="0" smtClean="0">
                <a:solidFill>
                  <a:srgbClr val="000099"/>
                </a:solidFill>
              </a:rPr>
              <a:t>Fluxos de trabalho concretos de materiais, informações e conhecimentos — conjuntos de atividades.  Atividades </a:t>
            </a:r>
            <a:r>
              <a:rPr lang="pt-BR" dirty="0" smtClean="0">
                <a:solidFill>
                  <a:srgbClr val="000099"/>
                </a:solidFill>
                <a:sym typeface="Wingdings" pitchFamily="2" charset="2"/>
              </a:rPr>
              <a:t> </a:t>
            </a:r>
            <a:r>
              <a:rPr lang="pt-BR" dirty="0" smtClean="0">
                <a:solidFill>
                  <a:srgbClr val="000099"/>
                </a:solidFill>
              </a:rPr>
              <a:t>conjunto de tarefas rotineiras (ex: identificar necessidades de treinamento). Tarefas </a:t>
            </a:r>
            <a:r>
              <a:rPr lang="pt-BR" dirty="0" smtClean="0">
                <a:solidFill>
                  <a:srgbClr val="000099"/>
                </a:solidFill>
                <a:sym typeface="Wingdings" pitchFamily="2" charset="2"/>
              </a:rPr>
              <a:t> </a:t>
            </a:r>
            <a:r>
              <a:rPr lang="pt-BR" dirty="0" smtClean="0">
                <a:solidFill>
                  <a:srgbClr val="000099"/>
                </a:solidFill>
              </a:rPr>
              <a:t>passos para completar atividade (ex: preencher formulário)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124744"/>
            <a:ext cx="8224838" cy="4230688"/>
          </a:xfrm>
        </p:spPr>
        <p:txBody>
          <a:bodyPr/>
          <a:lstStyle/>
          <a:p>
            <a:r>
              <a:rPr lang="pt-BR" dirty="0" smtClean="0">
                <a:solidFill>
                  <a:srgbClr val="008000"/>
                </a:solidFill>
              </a:rPr>
              <a:t>Processos de negócios</a:t>
            </a:r>
          </a:p>
          <a:p>
            <a:pPr lvl="1">
              <a:buFont typeface="Arial" pitchFamily="34" charset="0"/>
              <a:buNone/>
            </a:pPr>
            <a:r>
              <a:rPr lang="pt-BR" dirty="0" smtClean="0">
                <a:solidFill>
                  <a:srgbClr val="008000"/>
                </a:solidFill>
              </a:rPr>
              <a:t/>
            </a:r>
            <a:br>
              <a:rPr lang="pt-BR" dirty="0" smtClean="0">
                <a:solidFill>
                  <a:srgbClr val="008000"/>
                </a:solidFill>
              </a:rPr>
            </a:br>
            <a:r>
              <a:rPr lang="pt-BR" dirty="0" smtClean="0">
                <a:solidFill>
                  <a:srgbClr val="000099"/>
                </a:solidFill>
              </a:rPr>
              <a:t>Maneira singulares de coordenar trabalho, </a:t>
            </a:r>
          </a:p>
          <a:p>
            <a:pPr lvl="1">
              <a:buFontTx/>
              <a:buNone/>
            </a:pPr>
            <a:r>
              <a:rPr lang="pt-BR" dirty="0" smtClean="0">
                <a:solidFill>
                  <a:srgbClr val="000099"/>
                </a:solidFill>
              </a:rPr>
              <a:t>	informação e conhecimento</a:t>
            </a:r>
            <a:br>
              <a:rPr lang="pt-BR" dirty="0" smtClean="0">
                <a:solidFill>
                  <a:srgbClr val="000099"/>
                </a:solidFill>
              </a:rPr>
            </a:br>
            <a:endParaRPr lang="pt-BR" dirty="0" smtClean="0">
              <a:solidFill>
                <a:srgbClr val="000099"/>
              </a:solidFill>
            </a:endParaRPr>
          </a:p>
          <a:p>
            <a:pPr lvl="1"/>
            <a:r>
              <a:rPr lang="pt-BR" dirty="0" smtClean="0">
                <a:solidFill>
                  <a:srgbClr val="000099"/>
                </a:solidFill>
              </a:rPr>
              <a:t>Maneiras como a gerência decide coordenar o trabalho</a:t>
            </a:r>
          </a:p>
          <a:p>
            <a:pPr lvl="1"/>
            <a:endParaRPr lang="pt-BR" dirty="0" smtClean="0">
              <a:solidFill>
                <a:srgbClr val="000099"/>
              </a:solidFill>
            </a:endParaRPr>
          </a:p>
          <a:p>
            <a:pPr lvl="1"/>
            <a:r>
              <a:rPr lang="pt-BR" dirty="0" smtClean="0">
                <a:solidFill>
                  <a:srgbClr val="000099"/>
                </a:solidFill>
              </a:rPr>
              <a:t>Geralmente os processos são </a:t>
            </a:r>
            <a:r>
              <a:rPr lang="pt-BR" dirty="0" err="1" smtClean="0">
                <a:solidFill>
                  <a:srgbClr val="000099"/>
                </a:solidFill>
              </a:rPr>
              <a:t>transfuncionais</a:t>
            </a:r>
            <a:r>
              <a:rPr lang="pt-BR" dirty="0" smtClean="0">
                <a:solidFill>
                  <a:srgbClr val="000099"/>
                </a:solidFill>
              </a:rPr>
              <a:t>, atravessam as paredes dos departamentos. Exemplo: processamento de pedidos.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764704"/>
            <a:ext cx="8224838" cy="5447184"/>
          </a:xfrm>
        </p:spPr>
        <p:txBody>
          <a:bodyPr/>
          <a:lstStyle/>
          <a:p>
            <a:r>
              <a:rPr lang="pt-BR" b="1" dirty="0" smtClean="0">
                <a:solidFill>
                  <a:srgbClr val="008000"/>
                </a:solidFill>
              </a:rPr>
              <a:t>O processo de processamento de pedidos</a:t>
            </a:r>
          </a:p>
          <a:p>
            <a:endParaRPr lang="pt-BR" dirty="0"/>
          </a:p>
        </p:txBody>
      </p:sp>
      <p:pic>
        <p:nvPicPr>
          <p:cNvPr id="4" name="Picture 16" descr="laudon+f02-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86106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2771800" y="6550025"/>
            <a:ext cx="2650084" cy="29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Fonte: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 &amp; </a:t>
            </a:r>
            <a:r>
              <a:rPr lang="pt-BR" sz="1400" dirty="0" err="1">
                <a:solidFill>
                  <a:schemeClr val="tx1"/>
                </a:solidFill>
              </a:rPr>
              <a:t>Laudon</a:t>
            </a:r>
            <a:r>
              <a:rPr lang="pt-BR" sz="1400" dirty="0">
                <a:solidFill>
                  <a:schemeClr val="tx1"/>
                </a:solidFill>
              </a:rPr>
              <a:t>, 2004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85738"/>
            <a:ext cx="84963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Aplicativos Integrados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4463"/>
            <a:ext cx="8435975" cy="5184775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Suporte à coordenação de processos de negócio transfuncionais</a:t>
            </a:r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Objetivo: permitir o fluxo de informações na empresa como um todo</a:t>
            </a:r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Tipos de aplicações:</a:t>
            </a:r>
          </a:p>
          <a:p>
            <a:pPr marL="739775" lvl="1" indent="-282575">
              <a:lnSpc>
                <a:spcPct val="90000"/>
              </a:lnSpc>
              <a:spcBef>
                <a:spcPts val="600"/>
              </a:spcBef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400"/>
              <a:t> Sistemas Integrados (</a:t>
            </a:r>
            <a:r>
              <a:rPr lang="pt-BR" sz="2400" i="1"/>
              <a:t>Enterprise Systems</a:t>
            </a:r>
            <a:r>
              <a:rPr lang="pt-BR" sz="2400"/>
              <a:t>)</a:t>
            </a:r>
            <a:r>
              <a:rPr lang="ar-SA" sz="2400">
                <a:cs typeface="Arial" charset="0"/>
              </a:rPr>
              <a:t>‏</a:t>
            </a:r>
            <a:endParaRPr lang="pt-BR" sz="2400"/>
          </a:p>
          <a:p>
            <a:pPr marL="739775" lvl="1" indent="-282575">
              <a:lnSpc>
                <a:spcPct val="90000"/>
              </a:lnSpc>
              <a:spcBef>
                <a:spcPts val="600"/>
              </a:spcBef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400"/>
              <a:t> Gerenciamento da cadeia de suprimentos (</a:t>
            </a:r>
            <a:r>
              <a:rPr lang="pt-BR" sz="2400" i="1"/>
              <a:t>Supply Chain Management</a:t>
            </a:r>
            <a:r>
              <a:rPr lang="pt-BR" sz="2400"/>
              <a:t>)</a:t>
            </a:r>
            <a:r>
              <a:rPr lang="ar-SA" sz="2400">
                <a:cs typeface="Arial" charset="0"/>
              </a:rPr>
              <a:t>‏</a:t>
            </a:r>
            <a:endParaRPr lang="pt-BR" sz="2400"/>
          </a:p>
          <a:p>
            <a:pPr marL="739775" lvl="1" indent="-282575">
              <a:lnSpc>
                <a:spcPct val="90000"/>
              </a:lnSpc>
              <a:spcBef>
                <a:spcPts val="600"/>
              </a:spcBef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400"/>
              <a:t> Gerenciamento de relacionamento com clientes (</a:t>
            </a:r>
            <a:r>
              <a:rPr lang="pt-BR" sz="2400" i="1"/>
              <a:t>Client Relationship Management</a:t>
            </a:r>
            <a:r>
              <a:rPr lang="pt-BR" sz="2400"/>
              <a:t>)</a:t>
            </a:r>
            <a:r>
              <a:rPr lang="ar-SA" sz="2400">
                <a:cs typeface="Arial" charset="0"/>
              </a:rPr>
              <a:t>‏</a:t>
            </a:r>
            <a:endParaRPr lang="pt-BR" sz="2400"/>
          </a:p>
          <a:p>
            <a:pPr marL="739775" lvl="1" indent="-282575">
              <a:lnSpc>
                <a:spcPct val="90000"/>
              </a:lnSpc>
              <a:spcBef>
                <a:spcPts val="600"/>
              </a:spcBef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2400"/>
              <a:t> Gerenciamento do Conhecimento (</a:t>
            </a:r>
            <a:r>
              <a:rPr lang="pt-BR" sz="2400" i="1"/>
              <a:t>Knowledge Management</a:t>
            </a:r>
            <a:r>
              <a:rPr lang="pt-BR" sz="2400"/>
              <a:t>)</a:t>
            </a:r>
            <a:r>
              <a:rPr lang="ar-SA" sz="2400">
                <a:cs typeface="Arial" charset="0"/>
              </a:rPr>
              <a:t>‏</a:t>
            </a:r>
            <a:endParaRPr lang="pt-BR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8013" cy="1370013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Aplicativos Integrados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1700213"/>
            <a:ext cx="7416800" cy="503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5738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3600"/>
              <a:t>Sistemas Integrados ou Corporativos (ES)</a:t>
            </a:r>
            <a:r>
              <a:rPr lang="ar-SA" sz="3600">
                <a:cs typeface="Arial" charset="0"/>
              </a:rPr>
              <a:t>‏</a:t>
            </a:r>
            <a:endParaRPr lang="pt-BR" sz="36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2263" y="1628775"/>
            <a:ext cx="8713787" cy="5040313"/>
          </a:xfrm>
          <a:ln/>
        </p:spPr>
        <p:txBody>
          <a:bodyPr/>
          <a:lstStyle/>
          <a:p>
            <a:pPr marL="339725" indent="-339725">
              <a:lnSpc>
                <a:spcPct val="8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Também chamados de Enterprise Resource Planning (ERP)</a:t>
            </a:r>
            <a:r>
              <a:rPr lang="ar-SA">
                <a:cs typeface="Arial" charset="0"/>
              </a:rPr>
              <a:t>‏</a:t>
            </a:r>
            <a:endParaRPr lang="pt-BR"/>
          </a:p>
          <a:p>
            <a:pPr marL="339725" indent="-339725">
              <a:lnSpc>
                <a:spcPct val="8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Objetivam integrar informações importantes que antes estavam fragmentadas em diferentes sistemas (produção, contabilidade, RH) permitindo visão global</a:t>
            </a:r>
          </a:p>
          <a:p>
            <a:pPr marL="339725" indent="-339725">
              <a:lnSpc>
                <a:spcPct val="8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Integração de processos de unidades de negócio em processos de negócio corporativos</a:t>
            </a:r>
          </a:p>
          <a:p>
            <a:pPr marL="339725" indent="-339725">
              <a:lnSpc>
                <a:spcPct val="8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Planejamento, monitoração e controle globais com informações atualizadas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Objetivos empresariais dos SIs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4675"/>
            <a:ext cx="8229600" cy="4537075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Excelência operacional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Novos produtos, serviços e modelos de negócios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Relacionamento mais estreito com clientes e fornecedores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Melhor tomada de decisão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Vantagem competitiva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Sobrevivência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8013" cy="1370013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Sistemas Integrados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1844675"/>
            <a:ext cx="7993062" cy="4854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25450"/>
            <a:ext cx="8226425" cy="14319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Sistemas Integrados e BD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911350"/>
            <a:ext cx="8496300" cy="43735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843310"/>
          </a:xfrm>
        </p:spPr>
        <p:txBody>
          <a:bodyPr/>
          <a:lstStyle/>
          <a:p>
            <a:r>
              <a:rPr lang="pt-BR" sz="3600" dirty="0" smtClean="0"/>
              <a:t>Tipos de SI – Integração de Funções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4838" cy="4871120"/>
          </a:xfrm>
        </p:spPr>
        <p:txBody>
          <a:bodyPr/>
          <a:lstStyle/>
          <a:p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Evolução dos Sistemas de Gestão Integrada (</a:t>
            </a:r>
            <a:r>
              <a:rPr lang="pt-BR" sz="2400" b="1" dirty="0" err="1" smtClean="0">
                <a:solidFill>
                  <a:schemeClr val="accent3">
                    <a:lumMod val="50000"/>
                  </a:schemeClr>
                </a:solidFill>
              </a:rPr>
              <a:t>ERPs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584" y="1988840"/>
            <a:ext cx="7313613" cy="4303713"/>
            <a:chOff x="432" y="816"/>
            <a:chExt cx="4607" cy="271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816"/>
              <a:ext cx="4608" cy="27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60" y="2544"/>
              <a:ext cx="384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" y="2361"/>
              <a:ext cx="398" cy="1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1960</a:t>
              </a:r>
            </a:p>
          </p:txBody>
        </p:sp>
      </p:grpSp>
      <p:sp>
        <p:nvSpPr>
          <p:cNvPr id="8" name="Texto explicativo em elipse 7"/>
          <p:cNvSpPr/>
          <p:nvPr/>
        </p:nvSpPr>
        <p:spPr>
          <a:xfrm>
            <a:off x="152400" y="2133600"/>
            <a:ext cx="3200400" cy="2057400"/>
          </a:xfrm>
          <a:prstGeom prst="wedgeEllipseCallout">
            <a:avLst>
              <a:gd name="adj1" fmla="val 21145"/>
              <a:gd name="adj2" fmla="val 9623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Calcula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quando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quanto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se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deve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comprar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materias-primas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produção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componentes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, a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partir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uma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previsão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vendas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uma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situação</a:t>
            </a:r>
            <a:r>
              <a:rPr lang="en-GB" sz="14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estoque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843310"/>
          </a:xfrm>
        </p:spPr>
        <p:txBody>
          <a:bodyPr/>
          <a:lstStyle/>
          <a:p>
            <a:r>
              <a:rPr lang="pt-BR" sz="3600" dirty="0" smtClean="0"/>
              <a:t>Tipos de SI – Integração de Funções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4838" cy="4871120"/>
          </a:xfrm>
        </p:spPr>
        <p:txBody>
          <a:bodyPr/>
          <a:lstStyle/>
          <a:p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Evolução dos Sistemas de Gestão Integrada (</a:t>
            </a:r>
            <a:r>
              <a:rPr lang="pt-BR" sz="2400" b="1" dirty="0" err="1" smtClean="0">
                <a:solidFill>
                  <a:schemeClr val="accent3">
                    <a:lumMod val="50000"/>
                  </a:schemeClr>
                </a:solidFill>
              </a:rPr>
              <a:t>ERPs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584" y="1988840"/>
            <a:ext cx="7313613" cy="4303713"/>
            <a:chOff x="432" y="816"/>
            <a:chExt cx="4607" cy="271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816"/>
              <a:ext cx="4608" cy="27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60" y="2544"/>
              <a:ext cx="384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" y="2361"/>
              <a:ext cx="398" cy="1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1960</a:t>
              </a:r>
            </a:p>
          </p:txBody>
        </p:sp>
      </p:grpSp>
      <p:sp>
        <p:nvSpPr>
          <p:cNvPr id="9" name="Texto explicativo em elipse 8"/>
          <p:cNvSpPr/>
          <p:nvPr/>
        </p:nvSpPr>
        <p:spPr>
          <a:xfrm>
            <a:off x="0" y="1752600"/>
            <a:ext cx="2971800" cy="2819400"/>
          </a:xfrm>
          <a:prstGeom prst="wedgeEllipseCallout">
            <a:avLst>
              <a:gd name="adj1" fmla="val 46227"/>
              <a:gd name="adj2" fmla="val 56968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Ampliar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dimensões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para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além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apenas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quantidades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: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Planejamento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Vendas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Operações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programação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mestre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previsão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planejamento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capacidade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Simulações</a:t>
            </a:r>
            <a:r>
              <a:rPr lang="en-GB" sz="16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, etc.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843310"/>
          </a:xfrm>
        </p:spPr>
        <p:txBody>
          <a:bodyPr/>
          <a:lstStyle/>
          <a:p>
            <a:r>
              <a:rPr lang="pt-BR" sz="3600" dirty="0" smtClean="0"/>
              <a:t>Tipos de SI – Integração de Funções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4838" cy="4871120"/>
          </a:xfrm>
        </p:spPr>
        <p:txBody>
          <a:bodyPr/>
          <a:lstStyle/>
          <a:p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Evolução dos Sistemas de Gestão Integrada (</a:t>
            </a:r>
            <a:r>
              <a:rPr lang="pt-BR" sz="2400" b="1" dirty="0" err="1" smtClean="0">
                <a:solidFill>
                  <a:schemeClr val="accent3">
                    <a:lumMod val="50000"/>
                  </a:schemeClr>
                </a:solidFill>
              </a:rPr>
              <a:t>ERPs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584" y="1988840"/>
            <a:ext cx="7313613" cy="4303713"/>
            <a:chOff x="432" y="816"/>
            <a:chExt cx="4607" cy="271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816"/>
              <a:ext cx="4608" cy="27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60" y="2544"/>
              <a:ext cx="384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" y="2361"/>
              <a:ext cx="398" cy="1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1960</a:t>
              </a:r>
            </a:p>
          </p:txBody>
        </p:sp>
      </p:grpSp>
      <p:sp>
        <p:nvSpPr>
          <p:cNvPr id="9" name="Texto explicativo em elipse 8"/>
          <p:cNvSpPr/>
          <p:nvPr/>
        </p:nvSpPr>
        <p:spPr>
          <a:xfrm>
            <a:off x="228600" y="1752600"/>
            <a:ext cx="3124200" cy="2590800"/>
          </a:xfrm>
          <a:prstGeom prst="wedgeEllipseCallout">
            <a:avLst>
              <a:gd name="adj1" fmla="val 47749"/>
              <a:gd name="adj2" fmla="val 52688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Integrar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os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processos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de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negócio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internos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das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organizações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. 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Coluna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vertebral do e-business.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25450"/>
            <a:ext cx="8224838" cy="843310"/>
          </a:xfrm>
        </p:spPr>
        <p:txBody>
          <a:bodyPr/>
          <a:lstStyle/>
          <a:p>
            <a:r>
              <a:rPr lang="pt-BR" sz="3600" dirty="0" smtClean="0"/>
              <a:t>Tipos de SI – Integração de Funções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4838" cy="4871120"/>
          </a:xfrm>
        </p:spPr>
        <p:txBody>
          <a:bodyPr/>
          <a:lstStyle/>
          <a:p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Evolução dos Sistemas de Gestão Integrada (</a:t>
            </a:r>
            <a:r>
              <a:rPr lang="pt-BR" sz="2400" b="1" dirty="0" err="1" smtClean="0">
                <a:solidFill>
                  <a:schemeClr val="accent3">
                    <a:lumMod val="50000"/>
                  </a:schemeClr>
                </a:solidFill>
              </a:rPr>
              <a:t>ERPs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endParaRPr lang="pt-BR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27584" y="1988840"/>
            <a:ext cx="7313613" cy="4303713"/>
            <a:chOff x="432" y="816"/>
            <a:chExt cx="4607" cy="2711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816"/>
              <a:ext cx="4608" cy="27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60" y="2544"/>
              <a:ext cx="384" cy="24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657" y="2361"/>
              <a:ext cx="398" cy="1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Arial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  <a:ea typeface="Arial Unicode MS" pitchFamily="34" charset="-128"/>
                  <a:cs typeface="Arial Unicode MS" pitchFamily="34" charset="-128"/>
                </a:rPr>
                <a:t>1960</a:t>
              </a:r>
            </a:p>
          </p:txBody>
        </p:sp>
      </p:grpSp>
      <p:sp>
        <p:nvSpPr>
          <p:cNvPr id="10" name="Texto explicativo em elipse 9"/>
          <p:cNvSpPr/>
          <p:nvPr/>
        </p:nvSpPr>
        <p:spPr>
          <a:xfrm>
            <a:off x="2438400" y="609600"/>
            <a:ext cx="3124200" cy="2590800"/>
          </a:xfrm>
          <a:prstGeom prst="wedgeEllipseCallout">
            <a:avLst>
              <a:gd name="adj1" fmla="val 49658"/>
              <a:gd name="adj2" fmla="val 48084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Foco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no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conhecimento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da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indústria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 dos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processos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entre-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empresas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.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Escopos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diferentes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dos de </a:t>
            </a:r>
            <a:r>
              <a:rPr lang="en-GB" dirty="0" err="1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produção</a:t>
            </a:r>
            <a:r>
              <a:rPr lang="en-GB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Evolução dos Sistemas Integrados</a:t>
            </a:r>
          </a:p>
        </p:txBody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Planejamento das necessidades de material (MRP) - Integra </a:t>
            </a:r>
            <a:r>
              <a:rPr lang="pt-BR" dirty="0">
                <a:solidFill>
                  <a:srgbClr val="FF0000"/>
                </a:solidFill>
              </a:rPr>
              <a:t>produção, compras e gestão de estoques</a:t>
            </a:r>
          </a:p>
          <a:p>
            <a:r>
              <a:rPr lang="pt-BR" dirty="0"/>
              <a:t>Deficiência: dependência de recursos financeiros e de mão de obra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9808" y="4152900"/>
            <a:ext cx="8513885" cy="1943100"/>
            <a:chOff x="150" y="2616"/>
            <a:chExt cx="5810" cy="1224"/>
          </a:xfrm>
        </p:grpSpPr>
        <p:sp>
          <p:nvSpPr>
            <p:cNvPr id="403461" name="Rectangle 5"/>
            <p:cNvSpPr>
              <a:spLocks noChangeArrowheads="1"/>
            </p:cNvSpPr>
            <p:nvPr/>
          </p:nvSpPr>
          <p:spPr bwMode="auto">
            <a:xfrm>
              <a:off x="2167" y="2849"/>
              <a:ext cx="1433" cy="545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pt-BR" dirty="0" smtClean="0"/>
                <a:t>C</a:t>
              </a:r>
            </a:p>
            <a:p>
              <a:endParaRPr lang="pt-BR" dirty="0"/>
            </a:p>
            <a:p>
              <a:endParaRPr lang="pt-BR" dirty="0"/>
            </a:p>
          </p:txBody>
        </p:sp>
        <p:sp>
          <p:nvSpPr>
            <p:cNvPr id="403462" name="Rectangle 6"/>
            <p:cNvSpPr>
              <a:spLocks noChangeArrowheads="1"/>
            </p:cNvSpPr>
            <p:nvPr/>
          </p:nvSpPr>
          <p:spPr bwMode="auto">
            <a:xfrm>
              <a:off x="780" y="281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3463" name="Rectangle 7"/>
            <p:cNvSpPr>
              <a:spLocks noChangeArrowheads="1"/>
            </p:cNvSpPr>
            <p:nvPr/>
          </p:nvSpPr>
          <p:spPr bwMode="auto">
            <a:xfrm>
              <a:off x="780" y="3124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3464" name="Rectangle 8"/>
            <p:cNvSpPr>
              <a:spLocks noChangeArrowheads="1"/>
            </p:cNvSpPr>
            <p:nvPr/>
          </p:nvSpPr>
          <p:spPr bwMode="auto">
            <a:xfrm>
              <a:off x="4085" y="2968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3465" name="Text Box 9"/>
            <p:cNvSpPr txBox="1">
              <a:spLocks noChangeArrowheads="1"/>
            </p:cNvSpPr>
            <p:nvPr/>
          </p:nvSpPr>
          <p:spPr bwMode="auto">
            <a:xfrm>
              <a:off x="5138" y="2875"/>
              <a:ext cx="822" cy="3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sz="1600"/>
                <a:t>Gestão de Produção</a:t>
              </a:r>
            </a:p>
          </p:txBody>
        </p:sp>
        <p:sp>
          <p:nvSpPr>
            <p:cNvPr id="403466" name="Text Box 10"/>
            <p:cNvSpPr txBox="1">
              <a:spLocks noChangeArrowheads="1"/>
            </p:cNvSpPr>
            <p:nvPr/>
          </p:nvSpPr>
          <p:spPr bwMode="auto">
            <a:xfrm>
              <a:off x="2376" y="2869"/>
              <a:ext cx="1129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Cronograma de Produção</a:t>
              </a:r>
            </a:p>
          </p:txBody>
        </p:sp>
        <p:sp>
          <p:nvSpPr>
            <p:cNvPr id="403467" name="Text Box 11"/>
            <p:cNvSpPr txBox="1">
              <a:spLocks noChangeArrowheads="1"/>
            </p:cNvSpPr>
            <p:nvPr/>
          </p:nvSpPr>
          <p:spPr bwMode="auto">
            <a:xfrm>
              <a:off x="934" y="2833"/>
              <a:ext cx="7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/>
                <a:t>Estoque</a:t>
              </a:r>
            </a:p>
          </p:txBody>
        </p:sp>
        <p:sp>
          <p:nvSpPr>
            <p:cNvPr id="403468" name="Text Box 12"/>
            <p:cNvSpPr txBox="1">
              <a:spLocks noChangeArrowheads="1"/>
            </p:cNvSpPr>
            <p:nvPr/>
          </p:nvSpPr>
          <p:spPr bwMode="auto">
            <a:xfrm>
              <a:off x="916" y="3121"/>
              <a:ext cx="765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/>
                <a:t>Compras</a:t>
              </a:r>
            </a:p>
          </p:txBody>
        </p:sp>
        <p:sp>
          <p:nvSpPr>
            <p:cNvPr id="403469" name="Text Box 13"/>
            <p:cNvSpPr txBox="1">
              <a:spLocks noChangeArrowheads="1"/>
            </p:cNvSpPr>
            <p:nvPr/>
          </p:nvSpPr>
          <p:spPr bwMode="auto">
            <a:xfrm>
              <a:off x="4359" y="2977"/>
              <a:ext cx="476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/>
                <a:t>MRP</a:t>
              </a:r>
            </a:p>
          </p:txBody>
        </p:sp>
        <p:sp>
          <p:nvSpPr>
            <p:cNvPr id="403470" name="Line 14"/>
            <p:cNvSpPr>
              <a:spLocks noChangeShapeType="1"/>
            </p:cNvSpPr>
            <p:nvPr/>
          </p:nvSpPr>
          <p:spPr bwMode="auto">
            <a:xfrm>
              <a:off x="624" y="2616"/>
              <a:ext cx="12" cy="1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3471" name="Text Box 15"/>
            <p:cNvSpPr txBox="1">
              <a:spLocks noChangeArrowheads="1"/>
            </p:cNvSpPr>
            <p:nvPr/>
          </p:nvSpPr>
          <p:spPr bwMode="auto">
            <a:xfrm>
              <a:off x="150" y="2947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1960</a:t>
              </a:r>
            </a:p>
          </p:txBody>
        </p:sp>
        <p:sp>
          <p:nvSpPr>
            <p:cNvPr id="403472" name="Text Box 16"/>
            <p:cNvSpPr txBox="1">
              <a:spLocks noChangeArrowheads="1"/>
            </p:cNvSpPr>
            <p:nvPr/>
          </p:nvSpPr>
          <p:spPr bwMode="auto">
            <a:xfrm>
              <a:off x="1888" y="2959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+</a:t>
              </a:r>
            </a:p>
          </p:txBody>
        </p:sp>
        <p:sp>
          <p:nvSpPr>
            <p:cNvPr id="403473" name="Line 17"/>
            <p:cNvSpPr>
              <a:spLocks noChangeShapeType="1"/>
            </p:cNvSpPr>
            <p:nvPr/>
          </p:nvSpPr>
          <p:spPr bwMode="auto">
            <a:xfrm>
              <a:off x="3684" y="3084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4127" y="435198"/>
            <a:ext cx="7139354" cy="617538"/>
          </a:xfrm>
        </p:spPr>
        <p:txBody>
          <a:bodyPr/>
          <a:lstStyle/>
          <a:p>
            <a:r>
              <a:rPr lang="pt-BR" sz="3200" dirty="0"/>
              <a:t>Evolução dos Sistemas Integrados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MRP II –</a:t>
            </a:r>
            <a:r>
              <a:rPr lang="pt-BR" dirty="0">
                <a:solidFill>
                  <a:schemeClr val="tx1"/>
                </a:solidFill>
              </a:rPr>
              <a:t> Planejamento de recursos da produção – integra ao MRP gestão de recursos financeiros e RH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7054" y="3352800"/>
            <a:ext cx="9130812" cy="2000250"/>
            <a:chOff x="114" y="792"/>
            <a:chExt cx="6231" cy="1260"/>
          </a:xfrm>
        </p:grpSpPr>
        <p:sp>
          <p:nvSpPr>
            <p:cNvPr id="404485" name="Rectangle 5"/>
            <p:cNvSpPr>
              <a:spLocks noChangeArrowheads="1"/>
            </p:cNvSpPr>
            <p:nvPr/>
          </p:nvSpPr>
          <p:spPr bwMode="auto">
            <a:xfrm>
              <a:off x="2191" y="871"/>
              <a:ext cx="1433" cy="383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pt-BR" dirty="0" smtClean="0"/>
                <a:t>C</a:t>
              </a:r>
            </a:p>
            <a:p>
              <a:endParaRPr lang="pt-BR" dirty="0"/>
            </a:p>
          </p:txBody>
        </p:sp>
        <p:sp>
          <p:nvSpPr>
            <p:cNvPr id="404486" name="Rectangle 6"/>
            <p:cNvSpPr>
              <a:spLocks noChangeArrowheads="1"/>
            </p:cNvSpPr>
            <p:nvPr/>
          </p:nvSpPr>
          <p:spPr bwMode="auto">
            <a:xfrm>
              <a:off x="2191" y="1581"/>
              <a:ext cx="1433" cy="383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pt-BR" dirty="0" smtClean="0"/>
                <a:t>C</a:t>
              </a:r>
            </a:p>
            <a:p>
              <a:endParaRPr lang="pt-BR" dirty="0"/>
            </a:p>
          </p:txBody>
        </p:sp>
        <p:sp>
          <p:nvSpPr>
            <p:cNvPr id="404487" name="Rectangle 7"/>
            <p:cNvSpPr>
              <a:spLocks noChangeArrowheads="1"/>
            </p:cNvSpPr>
            <p:nvPr/>
          </p:nvSpPr>
          <p:spPr bwMode="auto">
            <a:xfrm>
              <a:off x="804" y="796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488" name="Rectangle 8"/>
            <p:cNvSpPr>
              <a:spLocks noChangeArrowheads="1"/>
            </p:cNvSpPr>
            <p:nvPr/>
          </p:nvSpPr>
          <p:spPr bwMode="auto">
            <a:xfrm>
              <a:off x="804" y="1108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489" name="Rectangle 9"/>
            <p:cNvSpPr>
              <a:spLocks noChangeArrowheads="1"/>
            </p:cNvSpPr>
            <p:nvPr/>
          </p:nvSpPr>
          <p:spPr bwMode="auto">
            <a:xfrm>
              <a:off x="804" y="166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490" name="Rectangle 10"/>
            <p:cNvSpPr>
              <a:spLocks noChangeArrowheads="1"/>
            </p:cNvSpPr>
            <p:nvPr/>
          </p:nvSpPr>
          <p:spPr bwMode="auto">
            <a:xfrm>
              <a:off x="4109" y="95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491" name="Rectangle 11"/>
            <p:cNvSpPr>
              <a:spLocks noChangeArrowheads="1"/>
            </p:cNvSpPr>
            <p:nvPr/>
          </p:nvSpPr>
          <p:spPr bwMode="auto">
            <a:xfrm>
              <a:off x="4109" y="166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492" name="Text Box 12"/>
            <p:cNvSpPr txBox="1">
              <a:spLocks noChangeArrowheads="1"/>
            </p:cNvSpPr>
            <p:nvPr/>
          </p:nvSpPr>
          <p:spPr bwMode="auto">
            <a:xfrm>
              <a:off x="5162" y="859"/>
              <a:ext cx="822" cy="3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sz="1600"/>
                <a:t>Gestão de Produção</a:t>
              </a:r>
            </a:p>
          </p:txBody>
        </p:sp>
        <p:sp>
          <p:nvSpPr>
            <p:cNvPr id="404493" name="Text Box 13"/>
            <p:cNvSpPr txBox="1">
              <a:spLocks noChangeArrowheads="1"/>
            </p:cNvSpPr>
            <p:nvPr/>
          </p:nvSpPr>
          <p:spPr bwMode="auto">
            <a:xfrm>
              <a:off x="5162" y="1435"/>
              <a:ext cx="1183" cy="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pt-BR" sz="1600"/>
                <a:t>Principais Recursos de Produção</a:t>
              </a:r>
            </a:p>
          </p:txBody>
        </p:sp>
        <p:sp>
          <p:nvSpPr>
            <p:cNvPr id="404494" name="Text Box 14"/>
            <p:cNvSpPr txBox="1">
              <a:spLocks noChangeArrowheads="1"/>
            </p:cNvSpPr>
            <p:nvPr/>
          </p:nvSpPr>
          <p:spPr bwMode="auto">
            <a:xfrm>
              <a:off x="2400" y="853"/>
              <a:ext cx="1129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Cronograma de Produção</a:t>
              </a:r>
            </a:p>
          </p:txBody>
        </p:sp>
        <p:sp>
          <p:nvSpPr>
            <p:cNvPr id="404495" name="Text Box 15"/>
            <p:cNvSpPr txBox="1">
              <a:spLocks noChangeArrowheads="1"/>
            </p:cNvSpPr>
            <p:nvPr/>
          </p:nvSpPr>
          <p:spPr bwMode="auto">
            <a:xfrm>
              <a:off x="958" y="817"/>
              <a:ext cx="7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 dirty="0">
                  <a:solidFill>
                    <a:srgbClr val="FF0000"/>
                  </a:solidFill>
                </a:rPr>
                <a:t>Estoque</a:t>
              </a:r>
            </a:p>
          </p:txBody>
        </p:sp>
        <p:sp>
          <p:nvSpPr>
            <p:cNvPr id="404496" name="Text Box 16"/>
            <p:cNvSpPr txBox="1">
              <a:spLocks noChangeArrowheads="1"/>
            </p:cNvSpPr>
            <p:nvPr/>
          </p:nvSpPr>
          <p:spPr bwMode="auto">
            <a:xfrm>
              <a:off x="940" y="1105"/>
              <a:ext cx="765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rgbClr val="FF0000"/>
                  </a:solidFill>
                </a:rPr>
                <a:t>Compras</a:t>
              </a:r>
            </a:p>
          </p:txBody>
        </p:sp>
        <p:sp>
          <p:nvSpPr>
            <p:cNvPr id="404497" name="Text Box 17"/>
            <p:cNvSpPr txBox="1">
              <a:spLocks noChangeArrowheads="1"/>
            </p:cNvSpPr>
            <p:nvPr/>
          </p:nvSpPr>
          <p:spPr bwMode="auto">
            <a:xfrm>
              <a:off x="4383" y="961"/>
              <a:ext cx="476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/>
                <a:t>MRP</a:t>
              </a:r>
            </a:p>
          </p:txBody>
        </p:sp>
        <p:sp>
          <p:nvSpPr>
            <p:cNvPr id="404498" name="Text Box 18"/>
            <p:cNvSpPr txBox="1">
              <a:spLocks noChangeArrowheads="1"/>
            </p:cNvSpPr>
            <p:nvPr/>
          </p:nvSpPr>
          <p:spPr bwMode="auto">
            <a:xfrm>
              <a:off x="2446" y="1563"/>
              <a:ext cx="1128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Finanças</a:t>
              </a:r>
            </a:p>
            <a:p>
              <a:pPr algn="l">
                <a:lnSpc>
                  <a:spcPct val="90000"/>
                </a:lnSpc>
              </a:pPr>
              <a:r>
                <a:rPr lang="pt-BR" dirty="0" err="1">
                  <a:solidFill>
                    <a:schemeClr val="tx1"/>
                  </a:solidFill>
                </a:rPr>
                <a:t>Mão-de-obra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4499" name="Text Box 19"/>
            <p:cNvSpPr txBox="1">
              <a:spLocks noChangeArrowheads="1"/>
            </p:cNvSpPr>
            <p:nvPr/>
          </p:nvSpPr>
          <p:spPr bwMode="auto">
            <a:xfrm>
              <a:off x="1079" y="1671"/>
              <a:ext cx="476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rgbClr val="FF0000"/>
                  </a:solidFill>
                </a:rPr>
                <a:t>MRP</a:t>
              </a:r>
            </a:p>
          </p:txBody>
        </p:sp>
        <p:sp>
          <p:nvSpPr>
            <p:cNvPr id="404500" name="Text Box 20"/>
            <p:cNvSpPr txBox="1">
              <a:spLocks noChangeArrowheads="1"/>
            </p:cNvSpPr>
            <p:nvPr/>
          </p:nvSpPr>
          <p:spPr bwMode="auto">
            <a:xfrm>
              <a:off x="4321" y="1671"/>
              <a:ext cx="6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/>
                <a:t>MRP II</a:t>
              </a:r>
            </a:p>
          </p:txBody>
        </p:sp>
        <p:sp>
          <p:nvSpPr>
            <p:cNvPr id="404501" name="Line 21"/>
            <p:cNvSpPr>
              <a:spLocks noChangeShapeType="1"/>
            </p:cNvSpPr>
            <p:nvPr/>
          </p:nvSpPr>
          <p:spPr bwMode="auto">
            <a:xfrm>
              <a:off x="624" y="792"/>
              <a:ext cx="0" cy="1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404502" name="Text Box 22"/>
            <p:cNvSpPr txBox="1">
              <a:spLocks noChangeArrowheads="1"/>
            </p:cNvSpPr>
            <p:nvPr/>
          </p:nvSpPr>
          <p:spPr bwMode="auto">
            <a:xfrm>
              <a:off x="114" y="895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1960</a:t>
              </a:r>
            </a:p>
          </p:txBody>
        </p:sp>
        <p:sp>
          <p:nvSpPr>
            <p:cNvPr id="404503" name="Text Box 23"/>
            <p:cNvSpPr txBox="1">
              <a:spLocks noChangeArrowheads="1"/>
            </p:cNvSpPr>
            <p:nvPr/>
          </p:nvSpPr>
          <p:spPr bwMode="auto">
            <a:xfrm>
              <a:off x="115" y="1663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1970</a:t>
              </a:r>
            </a:p>
          </p:txBody>
        </p:sp>
        <p:sp>
          <p:nvSpPr>
            <p:cNvPr id="404504" name="Text Box 24"/>
            <p:cNvSpPr txBox="1">
              <a:spLocks noChangeArrowheads="1"/>
            </p:cNvSpPr>
            <p:nvPr/>
          </p:nvSpPr>
          <p:spPr bwMode="auto">
            <a:xfrm>
              <a:off x="1912" y="943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+</a:t>
              </a:r>
            </a:p>
          </p:txBody>
        </p:sp>
        <p:sp>
          <p:nvSpPr>
            <p:cNvPr id="404505" name="Text Box 25"/>
            <p:cNvSpPr txBox="1">
              <a:spLocks noChangeArrowheads="1"/>
            </p:cNvSpPr>
            <p:nvPr/>
          </p:nvSpPr>
          <p:spPr bwMode="auto">
            <a:xfrm>
              <a:off x="1912" y="1639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/>
                <a:t>+</a:t>
              </a:r>
            </a:p>
          </p:txBody>
        </p:sp>
        <p:sp>
          <p:nvSpPr>
            <p:cNvPr id="404506" name="Line 26"/>
            <p:cNvSpPr>
              <a:spLocks noChangeShapeType="1"/>
            </p:cNvSpPr>
            <p:nvPr/>
          </p:nvSpPr>
          <p:spPr bwMode="auto">
            <a:xfrm>
              <a:off x="3708" y="1068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404507" name="Line 27"/>
            <p:cNvSpPr>
              <a:spLocks noChangeShapeType="1"/>
            </p:cNvSpPr>
            <p:nvPr/>
          </p:nvSpPr>
          <p:spPr bwMode="auto">
            <a:xfrm>
              <a:off x="3708" y="1764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2050" y="723230"/>
            <a:ext cx="7139354" cy="617538"/>
          </a:xfrm>
        </p:spPr>
        <p:txBody>
          <a:bodyPr/>
          <a:lstStyle/>
          <a:p>
            <a:r>
              <a:rPr lang="pt-BR" sz="3200" dirty="0"/>
              <a:t>Evolução dos Sistemas Integrados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ERP –</a:t>
            </a:r>
            <a:r>
              <a:rPr lang="pt-BR" dirty="0"/>
              <a:t> Enterprise </a:t>
            </a:r>
            <a:r>
              <a:rPr lang="pt-BR" dirty="0" err="1"/>
              <a:t>Resource</a:t>
            </a:r>
            <a:r>
              <a:rPr lang="pt-BR" dirty="0"/>
              <a:t> </a:t>
            </a:r>
            <a:r>
              <a:rPr lang="pt-BR" dirty="0" err="1"/>
              <a:t>Planning</a:t>
            </a:r>
            <a:r>
              <a:rPr lang="pt-BR" dirty="0"/>
              <a:t> – Objetivo – integrar todos os departamentos e funções da empresa - incorpora atividades de processamento de transações de todas as áreas funcionais da empresa. 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Não se concentra no planejamento e nem em recursos.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/>
              <a:t>Evolução dos Sistemas Integrados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67054" y="2114550"/>
            <a:ext cx="9486900" cy="3105150"/>
            <a:chOff x="114" y="792"/>
            <a:chExt cx="6474" cy="1956"/>
          </a:xfrm>
        </p:grpSpPr>
        <p:sp>
          <p:nvSpPr>
            <p:cNvPr id="406532" name="Text Box 4"/>
            <p:cNvSpPr txBox="1">
              <a:spLocks noChangeArrowheads="1"/>
            </p:cNvSpPr>
            <p:nvPr/>
          </p:nvSpPr>
          <p:spPr bwMode="auto">
            <a:xfrm>
              <a:off x="5162" y="2095"/>
              <a:ext cx="1426" cy="6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pt-BR" sz="1600">
                  <a:solidFill>
                    <a:schemeClr val="tx1"/>
                  </a:solidFill>
                </a:rPr>
                <a:t>Transações Coordenadas de Produção e de Serviços</a:t>
              </a:r>
            </a:p>
          </p:txBody>
        </p:sp>
        <p:sp>
          <p:nvSpPr>
            <p:cNvPr id="406533" name="Rectangle 5"/>
            <p:cNvSpPr>
              <a:spLocks noChangeArrowheads="1"/>
            </p:cNvSpPr>
            <p:nvPr/>
          </p:nvSpPr>
          <p:spPr bwMode="auto">
            <a:xfrm>
              <a:off x="2191" y="871"/>
              <a:ext cx="1433" cy="383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 dirty="0" smtClean="0">
                <a:solidFill>
                  <a:schemeClr val="tx1"/>
                </a:solidFill>
              </a:endParaRPr>
            </a:p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6534" name="Rectangle 6"/>
            <p:cNvSpPr>
              <a:spLocks noChangeArrowheads="1"/>
            </p:cNvSpPr>
            <p:nvPr/>
          </p:nvSpPr>
          <p:spPr bwMode="auto">
            <a:xfrm>
              <a:off x="2191" y="1581"/>
              <a:ext cx="1433" cy="383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 dirty="0" smtClean="0">
                <a:solidFill>
                  <a:schemeClr val="tx1"/>
                </a:solidFill>
              </a:endParaRPr>
            </a:p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6535" name="Rectangle 7"/>
            <p:cNvSpPr>
              <a:spLocks noChangeArrowheads="1"/>
            </p:cNvSpPr>
            <p:nvPr/>
          </p:nvSpPr>
          <p:spPr bwMode="auto">
            <a:xfrm>
              <a:off x="2191" y="2201"/>
              <a:ext cx="1420" cy="383"/>
            </a:xfrm>
            <a:prstGeom prst="rect">
              <a:avLst/>
            </a:prstGeom>
            <a:solidFill>
              <a:srgbClr val="FFE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pt-BR" dirty="0">
                <a:solidFill>
                  <a:schemeClr val="tx1"/>
                </a:solidFill>
              </a:endParaRPr>
            </a:p>
            <a:p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6536" name="Rectangle 8"/>
            <p:cNvSpPr>
              <a:spLocks noChangeArrowheads="1"/>
            </p:cNvSpPr>
            <p:nvPr/>
          </p:nvSpPr>
          <p:spPr bwMode="auto">
            <a:xfrm>
              <a:off x="804" y="796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37" name="Rectangle 9"/>
            <p:cNvSpPr>
              <a:spLocks noChangeArrowheads="1"/>
            </p:cNvSpPr>
            <p:nvPr/>
          </p:nvSpPr>
          <p:spPr bwMode="auto">
            <a:xfrm>
              <a:off x="804" y="1108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38" name="Rectangle 10"/>
            <p:cNvSpPr>
              <a:spLocks noChangeArrowheads="1"/>
            </p:cNvSpPr>
            <p:nvPr/>
          </p:nvSpPr>
          <p:spPr bwMode="auto">
            <a:xfrm>
              <a:off x="804" y="166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39" name="Rectangle 11"/>
            <p:cNvSpPr>
              <a:spLocks noChangeArrowheads="1"/>
            </p:cNvSpPr>
            <p:nvPr/>
          </p:nvSpPr>
          <p:spPr bwMode="auto">
            <a:xfrm>
              <a:off x="804" y="2355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40" name="Rectangle 12"/>
            <p:cNvSpPr>
              <a:spLocks noChangeArrowheads="1"/>
            </p:cNvSpPr>
            <p:nvPr/>
          </p:nvSpPr>
          <p:spPr bwMode="auto">
            <a:xfrm>
              <a:off x="4109" y="95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41" name="Rectangle 13"/>
            <p:cNvSpPr>
              <a:spLocks noChangeArrowheads="1"/>
            </p:cNvSpPr>
            <p:nvPr/>
          </p:nvSpPr>
          <p:spPr bwMode="auto">
            <a:xfrm>
              <a:off x="4109" y="1662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42" name="Rectangle 14"/>
            <p:cNvSpPr>
              <a:spLocks noChangeArrowheads="1"/>
            </p:cNvSpPr>
            <p:nvPr/>
          </p:nvSpPr>
          <p:spPr bwMode="auto">
            <a:xfrm>
              <a:off x="4109" y="2355"/>
              <a:ext cx="993" cy="220"/>
            </a:xfrm>
            <a:prstGeom prst="rect">
              <a:avLst/>
            </a:prstGeom>
            <a:solidFill>
              <a:srgbClr val="FFB343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43" name="Text Box 15"/>
            <p:cNvSpPr txBox="1">
              <a:spLocks noChangeArrowheads="1"/>
            </p:cNvSpPr>
            <p:nvPr/>
          </p:nvSpPr>
          <p:spPr bwMode="auto">
            <a:xfrm>
              <a:off x="5162" y="859"/>
              <a:ext cx="822" cy="3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sz="1600" dirty="0">
                  <a:solidFill>
                    <a:schemeClr val="tx1"/>
                  </a:solidFill>
                </a:rPr>
                <a:t>Gestão de Produção</a:t>
              </a:r>
            </a:p>
          </p:txBody>
        </p:sp>
        <p:sp>
          <p:nvSpPr>
            <p:cNvPr id="406544" name="Text Box 16"/>
            <p:cNvSpPr txBox="1">
              <a:spLocks noChangeArrowheads="1"/>
            </p:cNvSpPr>
            <p:nvPr/>
          </p:nvSpPr>
          <p:spPr bwMode="auto">
            <a:xfrm>
              <a:off x="5162" y="1435"/>
              <a:ext cx="1183" cy="4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pt-BR" sz="1600" dirty="0">
                  <a:solidFill>
                    <a:schemeClr val="tx1"/>
                  </a:solidFill>
                </a:rPr>
                <a:t>Principais Recursos de Produção</a:t>
              </a:r>
            </a:p>
          </p:txBody>
        </p:sp>
        <p:sp>
          <p:nvSpPr>
            <p:cNvPr id="406545" name="Text Box 17"/>
            <p:cNvSpPr txBox="1">
              <a:spLocks noChangeArrowheads="1"/>
            </p:cNvSpPr>
            <p:nvPr/>
          </p:nvSpPr>
          <p:spPr bwMode="auto">
            <a:xfrm>
              <a:off x="2400" y="853"/>
              <a:ext cx="1129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Cronograma de Produção</a:t>
              </a:r>
            </a:p>
          </p:txBody>
        </p:sp>
        <p:sp>
          <p:nvSpPr>
            <p:cNvPr id="406546" name="Text Box 18"/>
            <p:cNvSpPr txBox="1">
              <a:spLocks noChangeArrowheads="1"/>
            </p:cNvSpPr>
            <p:nvPr/>
          </p:nvSpPr>
          <p:spPr bwMode="auto">
            <a:xfrm>
              <a:off x="958" y="817"/>
              <a:ext cx="7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Estoque</a:t>
              </a:r>
            </a:p>
          </p:txBody>
        </p:sp>
        <p:sp>
          <p:nvSpPr>
            <p:cNvPr id="406547" name="Text Box 19"/>
            <p:cNvSpPr txBox="1">
              <a:spLocks noChangeArrowheads="1"/>
            </p:cNvSpPr>
            <p:nvPr/>
          </p:nvSpPr>
          <p:spPr bwMode="auto">
            <a:xfrm>
              <a:off x="940" y="1105"/>
              <a:ext cx="765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Compras</a:t>
              </a:r>
            </a:p>
          </p:txBody>
        </p:sp>
        <p:sp>
          <p:nvSpPr>
            <p:cNvPr id="406548" name="Text Box 20"/>
            <p:cNvSpPr txBox="1">
              <a:spLocks noChangeArrowheads="1"/>
            </p:cNvSpPr>
            <p:nvPr/>
          </p:nvSpPr>
          <p:spPr bwMode="auto">
            <a:xfrm>
              <a:off x="4383" y="961"/>
              <a:ext cx="476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MRP</a:t>
              </a:r>
            </a:p>
          </p:txBody>
        </p:sp>
        <p:sp>
          <p:nvSpPr>
            <p:cNvPr id="406549" name="Text Box 21"/>
            <p:cNvSpPr txBox="1">
              <a:spLocks noChangeArrowheads="1"/>
            </p:cNvSpPr>
            <p:nvPr/>
          </p:nvSpPr>
          <p:spPr bwMode="auto">
            <a:xfrm>
              <a:off x="2446" y="1563"/>
              <a:ext cx="1128" cy="3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Finanças</a:t>
              </a:r>
            </a:p>
            <a:p>
              <a:pPr algn="l">
                <a:lnSpc>
                  <a:spcPct val="90000"/>
                </a:lnSpc>
              </a:pPr>
              <a:r>
                <a:rPr lang="pt-BR" dirty="0" err="1">
                  <a:solidFill>
                    <a:schemeClr val="tx1"/>
                  </a:solidFill>
                </a:rPr>
                <a:t>Mão-de-obra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6550" name="Text Box 22"/>
            <p:cNvSpPr txBox="1">
              <a:spLocks noChangeArrowheads="1"/>
            </p:cNvSpPr>
            <p:nvPr/>
          </p:nvSpPr>
          <p:spPr bwMode="auto">
            <a:xfrm>
              <a:off x="1079" y="1671"/>
              <a:ext cx="476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MRP</a:t>
              </a:r>
            </a:p>
          </p:txBody>
        </p:sp>
        <p:sp>
          <p:nvSpPr>
            <p:cNvPr id="406551" name="Text Box 23"/>
            <p:cNvSpPr txBox="1">
              <a:spLocks noChangeArrowheads="1"/>
            </p:cNvSpPr>
            <p:nvPr/>
          </p:nvSpPr>
          <p:spPr bwMode="auto">
            <a:xfrm>
              <a:off x="4321" y="1671"/>
              <a:ext cx="6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MRP II</a:t>
              </a:r>
            </a:p>
          </p:txBody>
        </p:sp>
        <p:sp>
          <p:nvSpPr>
            <p:cNvPr id="406552" name="Text Box 24"/>
            <p:cNvSpPr txBox="1">
              <a:spLocks noChangeArrowheads="1"/>
            </p:cNvSpPr>
            <p:nvPr/>
          </p:nvSpPr>
          <p:spPr bwMode="auto">
            <a:xfrm>
              <a:off x="2137" y="2268"/>
              <a:ext cx="1648" cy="3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 dirty="0">
                  <a:solidFill>
                    <a:schemeClr val="tx1"/>
                  </a:solidFill>
                </a:rPr>
                <a:t>Recursos Totalmente </a:t>
              </a:r>
              <a:r>
                <a:rPr lang="pt-BR" dirty="0" smtClean="0">
                  <a:solidFill>
                    <a:schemeClr val="tx1"/>
                  </a:solidFill>
                </a:rPr>
                <a:t>Internos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06553" name="Text Box 25"/>
            <p:cNvSpPr txBox="1">
              <a:spLocks noChangeArrowheads="1"/>
            </p:cNvSpPr>
            <p:nvPr/>
          </p:nvSpPr>
          <p:spPr bwMode="auto">
            <a:xfrm>
              <a:off x="1017" y="2364"/>
              <a:ext cx="604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MRP II</a:t>
              </a:r>
            </a:p>
          </p:txBody>
        </p:sp>
        <p:sp>
          <p:nvSpPr>
            <p:cNvPr id="406554" name="Text Box 26"/>
            <p:cNvSpPr txBox="1">
              <a:spLocks noChangeArrowheads="1"/>
            </p:cNvSpPr>
            <p:nvPr/>
          </p:nvSpPr>
          <p:spPr bwMode="auto">
            <a:xfrm>
              <a:off x="4396" y="2363"/>
              <a:ext cx="450" cy="2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pt-BR">
                  <a:solidFill>
                    <a:schemeClr val="tx1"/>
                  </a:solidFill>
                </a:rPr>
                <a:t>ERP</a:t>
              </a:r>
            </a:p>
          </p:txBody>
        </p:sp>
        <p:sp>
          <p:nvSpPr>
            <p:cNvPr id="406555" name="Line 27"/>
            <p:cNvSpPr>
              <a:spLocks noChangeShapeType="1"/>
            </p:cNvSpPr>
            <p:nvPr/>
          </p:nvSpPr>
          <p:spPr bwMode="auto">
            <a:xfrm>
              <a:off x="624" y="792"/>
              <a:ext cx="0" cy="19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56" name="Text Box 28"/>
            <p:cNvSpPr txBox="1">
              <a:spLocks noChangeArrowheads="1"/>
            </p:cNvSpPr>
            <p:nvPr/>
          </p:nvSpPr>
          <p:spPr bwMode="auto">
            <a:xfrm>
              <a:off x="114" y="895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406557" name="Text Box 29"/>
            <p:cNvSpPr txBox="1">
              <a:spLocks noChangeArrowheads="1"/>
            </p:cNvSpPr>
            <p:nvPr/>
          </p:nvSpPr>
          <p:spPr bwMode="auto">
            <a:xfrm>
              <a:off x="115" y="1663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1970</a:t>
              </a:r>
            </a:p>
          </p:txBody>
        </p:sp>
        <p:sp>
          <p:nvSpPr>
            <p:cNvPr id="406558" name="Text Box 30"/>
            <p:cNvSpPr txBox="1">
              <a:spLocks noChangeArrowheads="1"/>
            </p:cNvSpPr>
            <p:nvPr/>
          </p:nvSpPr>
          <p:spPr bwMode="auto">
            <a:xfrm>
              <a:off x="115" y="2335"/>
              <a:ext cx="515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1980</a:t>
              </a:r>
            </a:p>
          </p:txBody>
        </p:sp>
        <p:sp>
          <p:nvSpPr>
            <p:cNvPr id="406559" name="Text Box 31"/>
            <p:cNvSpPr txBox="1">
              <a:spLocks noChangeArrowheads="1"/>
            </p:cNvSpPr>
            <p:nvPr/>
          </p:nvSpPr>
          <p:spPr bwMode="auto">
            <a:xfrm>
              <a:off x="1912" y="943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06560" name="Text Box 32"/>
            <p:cNvSpPr txBox="1">
              <a:spLocks noChangeArrowheads="1"/>
            </p:cNvSpPr>
            <p:nvPr/>
          </p:nvSpPr>
          <p:spPr bwMode="auto">
            <a:xfrm>
              <a:off x="1912" y="1639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06561" name="Text Box 33"/>
            <p:cNvSpPr txBox="1">
              <a:spLocks noChangeArrowheads="1"/>
            </p:cNvSpPr>
            <p:nvPr/>
          </p:nvSpPr>
          <p:spPr bwMode="auto">
            <a:xfrm>
              <a:off x="1912" y="2347"/>
              <a:ext cx="228" cy="2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pt-BR" sz="20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06562" name="Line 34"/>
            <p:cNvSpPr>
              <a:spLocks noChangeShapeType="1"/>
            </p:cNvSpPr>
            <p:nvPr/>
          </p:nvSpPr>
          <p:spPr bwMode="auto">
            <a:xfrm>
              <a:off x="3708" y="1068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63" name="Line 35"/>
            <p:cNvSpPr>
              <a:spLocks noChangeShapeType="1"/>
            </p:cNvSpPr>
            <p:nvPr/>
          </p:nvSpPr>
          <p:spPr bwMode="auto">
            <a:xfrm>
              <a:off x="3708" y="1764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6564" name="Line 36"/>
            <p:cNvSpPr>
              <a:spLocks noChangeShapeType="1"/>
            </p:cNvSpPr>
            <p:nvPr/>
          </p:nvSpPr>
          <p:spPr bwMode="auto">
            <a:xfrm>
              <a:off x="3708" y="2472"/>
              <a:ext cx="3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pt-BR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25450"/>
            <a:ext cx="8228013" cy="1433513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/>
              <a:t>Evolução do uso de SI nas organizações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8013" cy="4233863"/>
          </a:xfrm>
          <a:ln/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Surgimento do computador: aplicações militares (início da década de 1950)</a:t>
            </a:r>
            <a:r>
              <a:rPr lang="ar-SA" sz="2800">
                <a:cs typeface="Arial" charset="0"/>
              </a:rPr>
              <a:t>‏</a:t>
            </a:r>
            <a:endParaRPr lang="pt-BR" sz="2800"/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Primeiro uso comercial (a partir de 1950): problemas bem estruturados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400"/>
              <a:t>folha de pagamento, controle de estoques, contas a pagar e receber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400"/>
              <a:t>profissionais de “processamento de dados” com formação e visão técnicas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 sz="2800"/>
              <a:t>Popularização em 1970, surgimento do micro-computador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/>
              <a:t>Evolução dos Sistemas Integrados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pt-BR" dirty="0"/>
              <a:t>A partir do final da década de 90 os ERP começaram a ser estendidos ao longo da cadeia de suprimentos até fornecedores e clientes. </a:t>
            </a:r>
            <a:endParaRPr lang="pt-BR" dirty="0" smtClean="0"/>
          </a:p>
          <a:p>
            <a:pPr>
              <a:lnSpc>
                <a:spcPct val="130000"/>
              </a:lnSpc>
            </a:pPr>
            <a:endParaRPr lang="pt-BR" dirty="0"/>
          </a:p>
          <a:p>
            <a:pPr>
              <a:lnSpc>
                <a:spcPct val="130000"/>
              </a:lnSpc>
            </a:pPr>
            <a:r>
              <a:rPr lang="pt-BR" dirty="0"/>
              <a:t>Problema – empresas precisam mudar processos de negócio já existentes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ChangeArrowheads="1"/>
          </p:cNvSpPr>
          <p:nvPr/>
        </p:nvSpPr>
        <p:spPr bwMode="auto">
          <a:xfrm>
            <a:off x="3210658" y="955545"/>
            <a:ext cx="2099896" cy="607602"/>
          </a:xfrm>
          <a:prstGeom prst="rect">
            <a:avLst/>
          </a:prstGeom>
          <a:solidFill>
            <a:srgbClr val="FFE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3210658" y="2082670"/>
            <a:ext cx="2099896" cy="607602"/>
          </a:xfrm>
          <a:prstGeom prst="rect">
            <a:avLst/>
          </a:prstGeom>
          <a:solidFill>
            <a:srgbClr val="FFE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210658" y="3053991"/>
            <a:ext cx="2099896" cy="865237"/>
          </a:xfrm>
          <a:prstGeom prst="rect">
            <a:avLst/>
          </a:prstGeom>
          <a:solidFill>
            <a:srgbClr val="FFE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auto">
          <a:xfrm>
            <a:off x="3210658" y="4162066"/>
            <a:ext cx="2101362" cy="865237"/>
          </a:xfrm>
          <a:prstGeom prst="rect">
            <a:avLst/>
          </a:prstGeom>
          <a:solidFill>
            <a:srgbClr val="FFE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82" name="Rectangle 6"/>
          <p:cNvSpPr>
            <a:spLocks noChangeArrowheads="1"/>
          </p:cNvSpPr>
          <p:nvPr/>
        </p:nvSpPr>
        <p:spPr bwMode="auto">
          <a:xfrm>
            <a:off x="3210658" y="5422770"/>
            <a:ext cx="2101362" cy="607602"/>
          </a:xfrm>
          <a:prstGeom prst="rect">
            <a:avLst/>
          </a:prstGeom>
          <a:solidFill>
            <a:srgbClr val="FFE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83" name="Rectangle 7"/>
          <p:cNvSpPr>
            <a:spLocks noChangeArrowheads="1"/>
          </p:cNvSpPr>
          <p:nvPr/>
        </p:nvSpPr>
        <p:spPr bwMode="auto">
          <a:xfrm>
            <a:off x="1178169" y="836712"/>
            <a:ext cx="1455127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84" name="Rectangle 8"/>
          <p:cNvSpPr>
            <a:spLocks noChangeArrowheads="1"/>
          </p:cNvSpPr>
          <p:nvPr/>
        </p:nvSpPr>
        <p:spPr bwMode="auto">
          <a:xfrm>
            <a:off x="1178169" y="1332012"/>
            <a:ext cx="1455127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85" name="Rectangle 9"/>
          <p:cNvSpPr>
            <a:spLocks noChangeArrowheads="1"/>
          </p:cNvSpPr>
          <p:nvPr/>
        </p:nvSpPr>
        <p:spPr bwMode="auto">
          <a:xfrm>
            <a:off x="1178169" y="2211487"/>
            <a:ext cx="1455127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86" name="Rectangle 10"/>
          <p:cNvSpPr>
            <a:spLocks noChangeArrowheads="1"/>
          </p:cNvSpPr>
          <p:nvPr/>
        </p:nvSpPr>
        <p:spPr bwMode="auto">
          <a:xfrm>
            <a:off x="1178169" y="3311625"/>
            <a:ext cx="1455127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87" name="Rectangle 11"/>
          <p:cNvSpPr>
            <a:spLocks noChangeArrowheads="1"/>
          </p:cNvSpPr>
          <p:nvPr/>
        </p:nvSpPr>
        <p:spPr bwMode="auto">
          <a:xfrm>
            <a:off x="1178169" y="4432400"/>
            <a:ext cx="1455127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88" name="Rectangle 12"/>
          <p:cNvSpPr>
            <a:spLocks noChangeArrowheads="1"/>
          </p:cNvSpPr>
          <p:nvPr/>
        </p:nvSpPr>
        <p:spPr bwMode="auto">
          <a:xfrm>
            <a:off x="1178169" y="5422770"/>
            <a:ext cx="1455127" cy="607602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 smtClean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89" name="Rectangle 13"/>
          <p:cNvSpPr>
            <a:spLocks noChangeArrowheads="1"/>
          </p:cNvSpPr>
          <p:nvPr/>
        </p:nvSpPr>
        <p:spPr bwMode="auto">
          <a:xfrm>
            <a:off x="6021267" y="1084362"/>
            <a:ext cx="1455126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90" name="Rectangle 14"/>
          <p:cNvSpPr>
            <a:spLocks noChangeArrowheads="1"/>
          </p:cNvSpPr>
          <p:nvPr/>
        </p:nvSpPr>
        <p:spPr bwMode="auto">
          <a:xfrm>
            <a:off x="6021267" y="2211487"/>
            <a:ext cx="1455126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91" name="Rectangle 15"/>
          <p:cNvSpPr>
            <a:spLocks noChangeArrowheads="1"/>
          </p:cNvSpPr>
          <p:nvPr/>
        </p:nvSpPr>
        <p:spPr bwMode="auto">
          <a:xfrm>
            <a:off x="6021267" y="3311625"/>
            <a:ext cx="1455126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92" name="Rectangle 16"/>
          <p:cNvSpPr>
            <a:spLocks noChangeArrowheads="1"/>
          </p:cNvSpPr>
          <p:nvPr/>
        </p:nvSpPr>
        <p:spPr bwMode="auto">
          <a:xfrm>
            <a:off x="6050574" y="4430812"/>
            <a:ext cx="1455126" cy="349968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593" name="Rectangle 17"/>
          <p:cNvSpPr>
            <a:spLocks noChangeArrowheads="1"/>
          </p:cNvSpPr>
          <p:nvPr/>
        </p:nvSpPr>
        <p:spPr bwMode="auto">
          <a:xfrm>
            <a:off x="6021267" y="5422770"/>
            <a:ext cx="1455126" cy="607602"/>
          </a:xfrm>
          <a:prstGeom prst="rect">
            <a:avLst/>
          </a:prstGeom>
          <a:solidFill>
            <a:srgbClr val="FFB34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594" name="Rectangle 18"/>
          <p:cNvSpPr>
            <a:spLocks noGrp="1" noChangeArrowheads="1"/>
          </p:cNvSpPr>
          <p:nvPr>
            <p:ph type="title"/>
          </p:nvPr>
        </p:nvSpPr>
        <p:spPr>
          <a:xfrm>
            <a:off x="523626" y="332656"/>
            <a:ext cx="8224838" cy="555278"/>
          </a:xfrm>
        </p:spPr>
        <p:txBody>
          <a:bodyPr/>
          <a:lstStyle/>
          <a:p>
            <a:pPr algn="ctr"/>
            <a:r>
              <a:rPr lang="pt-BR" sz="3200" dirty="0"/>
              <a:t>Evolução dos Sistemas Integrados</a:t>
            </a:r>
          </a:p>
        </p:txBody>
      </p:sp>
      <p:sp>
        <p:nvSpPr>
          <p:cNvPr id="408595" name="Text Box 19"/>
          <p:cNvSpPr txBox="1">
            <a:spLocks noChangeArrowheads="1"/>
          </p:cNvSpPr>
          <p:nvPr/>
        </p:nvSpPr>
        <p:spPr bwMode="auto">
          <a:xfrm>
            <a:off x="7564316" y="937084"/>
            <a:ext cx="1204546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sz="1600">
                <a:solidFill>
                  <a:schemeClr val="tx1"/>
                </a:solidFill>
              </a:rPr>
              <a:t>Gestão de Produção</a:t>
            </a:r>
          </a:p>
        </p:txBody>
      </p:sp>
      <p:sp>
        <p:nvSpPr>
          <p:cNvPr id="408596" name="Text Box 20"/>
          <p:cNvSpPr txBox="1">
            <a:spLocks noChangeArrowheads="1"/>
          </p:cNvSpPr>
          <p:nvPr/>
        </p:nvSpPr>
        <p:spPr bwMode="auto">
          <a:xfrm>
            <a:off x="7564316" y="2062039"/>
            <a:ext cx="1733550" cy="7792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pt-BR" sz="1600">
                <a:solidFill>
                  <a:schemeClr val="tx1"/>
                </a:solidFill>
              </a:rPr>
              <a:t>Principais Recursos de Produção</a:t>
            </a:r>
          </a:p>
        </p:txBody>
      </p:sp>
      <p:sp>
        <p:nvSpPr>
          <p:cNvPr id="408597" name="Text Box 21"/>
          <p:cNvSpPr txBox="1">
            <a:spLocks noChangeArrowheads="1"/>
          </p:cNvSpPr>
          <p:nvPr/>
        </p:nvSpPr>
        <p:spPr bwMode="auto">
          <a:xfrm>
            <a:off x="3516923" y="927560"/>
            <a:ext cx="1654420" cy="587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Cronograma de Produção</a:t>
            </a:r>
          </a:p>
        </p:txBody>
      </p:sp>
      <p:sp>
        <p:nvSpPr>
          <p:cNvPr id="408598" name="Text Box 22"/>
          <p:cNvSpPr txBox="1">
            <a:spLocks noChangeArrowheads="1"/>
          </p:cNvSpPr>
          <p:nvPr/>
        </p:nvSpPr>
        <p:spPr bwMode="auto">
          <a:xfrm>
            <a:off x="1403838" y="870410"/>
            <a:ext cx="1031051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Estoque</a:t>
            </a:r>
          </a:p>
        </p:txBody>
      </p:sp>
      <p:sp>
        <p:nvSpPr>
          <p:cNvPr id="408599" name="Text Box 23"/>
          <p:cNvSpPr txBox="1">
            <a:spLocks noChangeArrowheads="1"/>
          </p:cNvSpPr>
          <p:nvPr/>
        </p:nvSpPr>
        <p:spPr bwMode="auto">
          <a:xfrm>
            <a:off x="1377462" y="1327610"/>
            <a:ext cx="1120820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Compras</a:t>
            </a:r>
          </a:p>
        </p:txBody>
      </p:sp>
      <p:sp>
        <p:nvSpPr>
          <p:cNvPr id="408600" name="Text Box 24"/>
          <p:cNvSpPr txBox="1">
            <a:spLocks noChangeArrowheads="1"/>
          </p:cNvSpPr>
          <p:nvPr/>
        </p:nvSpPr>
        <p:spPr bwMode="auto">
          <a:xfrm>
            <a:off x="6422781" y="1099010"/>
            <a:ext cx="697627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MRP</a:t>
            </a:r>
          </a:p>
        </p:txBody>
      </p:sp>
      <p:sp>
        <p:nvSpPr>
          <p:cNvPr id="408601" name="Text Box 25"/>
          <p:cNvSpPr txBox="1">
            <a:spLocks noChangeArrowheads="1"/>
          </p:cNvSpPr>
          <p:nvPr/>
        </p:nvSpPr>
        <p:spPr bwMode="auto">
          <a:xfrm>
            <a:off x="3584331" y="2054685"/>
            <a:ext cx="1652954" cy="587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Finanças</a:t>
            </a:r>
          </a:p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Mão-de-obra</a:t>
            </a:r>
          </a:p>
        </p:txBody>
      </p:sp>
      <p:sp>
        <p:nvSpPr>
          <p:cNvPr id="408602" name="Text Box 26"/>
          <p:cNvSpPr txBox="1">
            <a:spLocks noChangeArrowheads="1"/>
          </p:cNvSpPr>
          <p:nvPr/>
        </p:nvSpPr>
        <p:spPr bwMode="auto">
          <a:xfrm>
            <a:off x="1581150" y="2226135"/>
            <a:ext cx="697627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MRP</a:t>
            </a:r>
          </a:p>
        </p:txBody>
      </p:sp>
      <p:sp>
        <p:nvSpPr>
          <p:cNvPr id="408603" name="Text Box 27"/>
          <p:cNvSpPr txBox="1">
            <a:spLocks noChangeArrowheads="1"/>
          </p:cNvSpPr>
          <p:nvPr/>
        </p:nvSpPr>
        <p:spPr bwMode="auto">
          <a:xfrm>
            <a:off x="6331927" y="2226135"/>
            <a:ext cx="885820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MRP II</a:t>
            </a:r>
          </a:p>
        </p:txBody>
      </p:sp>
      <p:sp>
        <p:nvSpPr>
          <p:cNvPr id="408604" name="Text Box 28"/>
          <p:cNvSpPr txBox="1">
            <a:spLocks noChangeArrowheads="1"/>
          </p:cNvSpPr>
          <p:nvPr/>
        </p:nvSpPr>
        <p:spPr bwMode="auto">
          <a:xfrm>
            <a:off x="3257586" y="3164834"/>
            <a:ext cx="2034494" cy="8402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Recursos </a:t>
            </a:r>
            <a:r>
              <a:rPr lang="pt-BR" dirty="0" smtClean="0">
                <a:solidFill>
                  <a:schemeClr val="tx1"/>
                </a:solidFill>
              </a:rPr>
              <a:t>Totalmente Internos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8605" name="Text Box 29"/>
          <p:cNvSpPr txBox="1">
            <a:spLocks noChangeArrowheads="1"/>
          </p:cNvSpPr>
          <p:nvPr/>
        </p:nvSpPr>
        <p:spPr bwMode="auto">
          <a:xfrm>
            <a:off x="1490297" y="3326272"/>
            <a:ext cx="885820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MRP II</a:t>
            </a:r>
          </a:p>
        </p:txBody>
      </p:sp>
      <p:sp>
        <p:nvSpPr>
          <p:cNvPr id="408606" name="Text Box 30"/>
          <p:cNvSpPr txBox="1">
            <a:spLocks noChangeArrowheads="1"/>
          </p:cNvSpPr>
          <p:nvPr/>
        </p:nvSpPr>
        <p:spPr bwMode="auto">
          <a:xfrm>
            <a:off x="6441831" y="3324685"/>
            <a:ext cx="659155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ERP</a:t>
            </a:r>
          </a:p>
        </p:txBody>
      </p:sp>
      <p:sp>
        <p:nvSpPr>
          <p:cNvPr id="408607" name="Text Box 31"/>
          <p:cNvSpPr txBox="1">
            <a:spLocks noChangeArrowheads="1"/>
          </p:cNvSpPr>
          <p:nvPr/>
        </p:nvSpPr>
        <p:spPr bwMode="auto">
          <a:xfrm>
            <a:off x="3499339" y="4148597"/>
            <a:ext cx="1672004" cy="835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Clientes e Fornecedores  Internos</a:t>
            </a:r>
          </a:p>
        </p:txBody>
      </p:sp>
      <p:sp>
        <p:nvSpPr>
          <p:cNvPr id="408608" name="Text Box 32"/>
          <p:cNvSpPr txBox="1">
            <a:spLocks noChangeArrowheads="1"/>
          </p:cNvSpPr>
          <p:nvPr/>
        </p:nvSpPr>
        <p:spPr bwMode="auto">
          <a:xfrm>
            <a:off x="1598735" y="4445460"/>
            <a:ext cx="659155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ERP</a:t>
            </a:r>
          </a:p>
        </p:txBody>
      </p:sp>
      <p:sp>
        <p:nvSpPr>
          <p:cNvPr id="408609" name="Text Box 33"/>
          <p:cNvSpPr txBox="1">
            <a:spLocks noChangeArrowheads="1"/>
          </p:cNvSpPr>
          <p:nvPr/>
        </p:nvSpPr>
        <p:spPr bwMode="auto">
          <a:xfrm>
            <a:off x="6021266" y="4421647"/>
            <a:ext cx="1515208" cy="339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SCM Interna</a:t>
            </a:r>
          </a:p>
        </p:txBody>
      </p:sp>
      <p:sp>
        <p:nvSpPr>
          <p:cNvPr id="408610" name="Text Box 34"/>
          <p:cNvSpPr txBox="1">
            <a:spLocks noChangeArrowheads="1"/>
          </p:cNvSpPr>
          <p:nvPr/>
        </p:nvSpPr>
        <p:spPr bwMode="auto">
          <a:xfrm>
            <a:off x="3333751" y="5432885"/>
            <a:ext cx="1988526" cy="587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dirty="0">
                <a:solidFill>
                  <a:schemeClr val="tx1"/>
                </a:solidFill>
              </a:rPr>
              <a:t>Fornecedores e Clientes Externos</a:t>
            </a:r>
          </a:p>
        </p:txBody>
      </p:sp>
      <p:sp>
        <p:nvSpPr>
          <p:cNvPr id="408611" name="Text Box 35"/>
          <p:cNvSpPr txBox="1">
            <a:spLocks noChangeArrowheads="1"/>
          </p:cNvSpPr>
          <p:nvPr/>
        </p:nvSpPr>
        <p:spPr bwMode="auto">
          <a:xfrm>
            <a:off x="1331640" y="5405897"/>
            <a:ext cx="1368152" cy="5909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ERP/SCM Interna</a:t>
            </a:r>
          </a:p>
        </p:txBody>
      </p:sp>
      <p:sp>
        <p:nvSpPr>
          <p:cNvPr id="408612" name="Text Box 36"/>
          <p:cNvSpPr txBox="1">
            <a:spLocks noChangeArrowheads="1"/>
          </p:cNvSpPr>
          <p:nvPr/>
        </p:nvSpPr>
        <p:spPr bwMode="auto">
          <a:xfrm>
            <a:off x="6232281" y="5405897"/>
            <a:ext cx="1299796" cy="587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SCM Ampliada</a:t>
            </a:r>
          </a:p>
        </p:txBody>
      </p:sp>
      <p:sp>
        <p:nvSpPr>
          <p:cNvPr id="408613" name="Text Box 37"/>
          <p:cNvSpPr txBox="1">
            <a:spLocks noChangeArrowheads="1"/>
          </p:cNvSpPr>
          <p:nvPr/>
        </p:nvSpPr>
        <p:spPr bwMode="auto">
          <a:xfrm>
            <a:off x="7564316" y="3109790"/>
            <a:ext cx="2089638" cy="1008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pt-BR" sz="1600">
                <a:solidFill>
                  <a:schemeClr val="tx1"/>
                </a:solidFill>
              </a:rPr>
              <a:t>Transações Coordenadas de Produção e de Serviços</a:t>
            </a:r>
          </a:p>
        </p:txBody>
      </p:sp>
      <p:sp>
        <p:nvSpPr>
          <p:cNvPr id="408614" name="Text Box 38"/>
          <p:cNvSpPr txBox="1">
            <a:spLocks noChangeArrowheads="1"/>
          </p:cNvSpPr>
          <p:nvPr/>
        </p:nvSpPr>
        <p:spPr bwMode="auto">
          <a:xfrm>
            <a:off x="7564316" y="4308934"/>
            <a:ext cx="1204546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sz="1600" dirty="0">
                <a:solidFill>
                  <a:schemeClr val="tx1"/>
                </a:solidFill>
              </a:rPr>
              <a:t>ERP/SCM Interna</a:t>
            </a:r>
          </a:p>
        </p:txBody>
      </p:sp>
      <p:sp>
        <p:nvSpPr>
          <p:cNvPr id="408615" name="Text Box 39"/>
          <p:cNvSpPr txBox="1">
            <a:spLocks noChangeArrowheads="1"/>
          </p:cNvSpPr>
          <p:nvPr/>
        </p:nvSpPr>
        <p:spPr bwMode="auto">
          <a:xfrm>
            <a:off x="7564316" y="5509084"/>
            <a:ext cx="1204546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pt-BR" sz="1600">
                <a:solidFill>
                  <a:schemeClr val="tx1"/>
                </a:solidFill>
              </a:rPr>
              <a:t>ERP/SCM Ampliada</a:t>
            </a:r>
          </a:p>
        </p:txBody>
      </p:sp>
      <p:sp>
        <p:nvSpPr>
          <p:cNvPr id="408616" name="Line 40"/>
          <p:cNvSpPr>
            <a:spLocks noChangeShapeType="1"/>
          </p:cNvSpPr>
          <p:nvPr/>
        </p:nvSpPr>
        <p:spPr bwMode="auto">
          <a:xfrm>
            <a:off x="914400" y="1041276"/>
            <a:ext cx="0" cy="535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617" name="Text Box 41"/>
          <p:cNvSpPr txBox="1">
            <a:spLocks noChangeArrowheads="1"/>
          </p:cNvSpPr>
          <p:nvPr/>
        </p:nvSpPr>
        <p:spPr bwMode="auto">
          <a:xfrm>
            <a:off x="167054" y="994235"/>
            <a:ext cx="755335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/>
              <a:t>1960</a:t>
            </a:r>
          </a:p>
        </p:txBody>
      </p:sp>
      <p:sp>
        <p:nvSpPr>
          <p:cNvPr id="408618" name="Text Box 42"/>
          <p:cNvSpPr txBox="1">
            <a:spLocks noChangeArrowheads="1"/>
          </p:cNvSpPr>
          <p:nvPr/>
        </p:nvSpPr>
        <p:spPr bwMode="auto">
          <a:xfrm>
            <a:off x="168519" y="2213435"/>
            <a:ext cx="755335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/>
              <a:t>1970</a:t>
            </a:r>
          </a:p>
        </p:txBody>
      </p:sp>
      <p:sp>
        <p:nvSpPr>
          <p:cNvPr id="408619" name="Text Box 43"/>
          <p:cNvSpPr txBox="1">
            <a:spLocks noChangeArrowheads="1"/>
          </p:cNvSpPr>
          <p:nvPr/>
        </p:nvSpPr>
        <p:spPr bwMode="auto">
          <a:xfrm>
            <a:off x="168519" y="3280234"/>
            <a:ext cx="755335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/>
              <a:t>1980</a:t>
            </a:r>
          </a:p>
        </p:txBody>
      </p:sp>
      <p:sp>
        <p:nvSpPr>
          <p:cNvPr id="408620" name="Text Box 44"/>
          <p:cNvSpPr txBox="1">
            <a:spLocks noChangeArrowheads="1"/>
          </p:cNvSpPr>
          <p:nvPr/>
        </p:nvSpPr>
        <p:spPr bwMode="auto">
          <a:xfrm>
            <a:off x="168519" y="4404185"/>
            <a:ext cx="755335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/>
              <a:t>1990</a:t>
            </a:r>
          </a:p>
        </p:txBody>
      </p:sp>
      <p:sp>
        <p:nvSpPr>
          <p:cNvPr id="408621" name="Text Box 45"/>
          <p:cNvSpPr txBox="1">
            <a:spLocks noChangeArrowheads="1"/>
          </p:cNvSpPr>
          <p:nvPr/>
        </p:nvSpPr>
        <p:spPr bwMode="auto">
          <a:xfrm>
            <a:off x="168519" y="5451935"/>
            <a:ext cx="755335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/>
              <a:t>2000</a:t>
            </a:r>
          </a:p>
        </p:txBody>
      </p:sp>
      <p:sp>
        <p:nvSpPr>
          <p:cNvPr id="408622" name="Text Box 46"/>
          <p:cNvSpPr txBox="1">
            <a:spLocks noChangeArrowheads="1"/>
          </p:cNvSpPr>
          <p:nvPr/>
        </p:nvSpPr>
        <p:spPr bwMode="auto">
          <a:xfrm>
            <a:off x="2801815" y="1070435"/>
            <a:ext cx="333746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8623" name="Text Box 47"/>
          <p:cNvSpPr txBox="1">
            <a:spLocks noChangeArrowheads="1"/>
          </p:cNvSpPr>
          <p:nvPr/>
        </p:nvSpPr>
        <p:spPr bwMode="auto">
          <a:xfrm>
            <a:off x="2801815" y="2175335"/>
            <a:ext cx="333746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8624" name="Text Box 48"/>
          <p:cNvSpPr txBox="1">
            <a:spLocks noChangeArrowheads="1"/>
          </p:cNvSpPr>
          <p:nvPr/>
        </p:nvSpPr>
        <p:spPr bwMode="auto">
          <a:xfrm>
            <a:off x="2801815" y="3299284"/>
            <a:ext cx="333746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8625" name="Text Box 49"/>
          <p:cNvSpPr txBox="1">
            <a:spLocks noChangeArrowheads="1"/>
          </p:cNvSpPr>
          <p:nvPr/>
        </p:nvSpPr>
        <p:spPr bwMode="auto">
          <a:xfrm>
            <a:off x="2801815" y="4423235"/>
            <a:ext cx="333746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8626" name="Text Box 50"/>
          <p:cNvSpPr txBox="1">
            <a:spLocks noChangeArrowheads="1"/>
          </p:cNvSpPr>
          <p:nvPr/>
        </p:nvSpPr>
        <p:spPr bwMode="auto">
          <a:xfrm>
            <a:off x="2801815" y="5547185"/>
            <a:ext cx="333746" cy="3785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8627" name="Line 51"/>
          <p:cNvSpPr>
            <a:spLocks noChangeShapeType="1"/>
          </p:cNvSpPr>
          <p:nvPr/>
        </p:nvSpPr>
        <p:spPr bwMode="auto">
          <a:xfrm>
            <a:off x="5433646" y="1268871"/>
            <a:ext cx="509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628" name="Line 52"/>
          <p:cNvSpPr>
            <a:spLocks noChangeShapeType="1"/>
          </p:cNvSpPr>
          <p:nvPr/>
        </p:nvSpPr>
        <p:spPr bwMode="auto">
          <a:xfrm>
            <a:off x="5433646" y="2373771"/>
            <a:ext cx="509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629" name="Line 53"/>
          <p:cNvSpPr>
            <a:spLocks noChangeShapeType="1"/>
          </p:cNvSpPr>
          <p:nvPr/>
        </p:nvSpPr>
        <p:spPr bwMode="auto">
          <a:xfrm>
            <a:off x="5433646" y="3497721"/>
            <a:ext cx="509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630" name="Line 54"/>
          <p:cNvSpPr>
            <a:spLocks noChangeShapeType="1"/>
          </p:cNvSpPr>
          <p:nvPr/>
        </p:nvSpPr>
        <p:spPr bwMode="auto">
          <a:xfrm>
            <a:off x="5451231" y="4621671"/>
            <a:ext cx="509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408631" name="Line 55"/>
          <p:cNvSpPr>
            <a:spLocks noChangeShapeType="1"/>
          </p:cNvSpPr>
          <p:nvPr/>
        </p:nvSpPr>
        <p:spPr bwMode="auto">
          <a:xfrm>
            <a:off x="5451231" y="5745621"/>
            <a:ext cx="509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2286000" y="2698620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Sistemas de Gerenciamento da Cadeia de Suprimentos </a:t>
            </a:r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467544" y="6031360"/>
            <a:ext cx="660950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SCM</a:t>
            </a:r>
            <a:r>
              <a:rPr lang="pt-BR" dirty="0" smtClean="0">
                <a:solidFill>
                  <a:schemeClr val="tx1"/>
                </a:solidFill>
              </a:rPr>
              <a:t> - Sistemas de Gerenciamento da Cadeia de Suprimentos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8" name="Retângulo 57"/>
          <p:cNvSpPr/>
          <p:nvPr/>
        </p:nvSpPr>
        <p:spPr>
          <a:xfrm>
            <a:off x="251520" y="6309319"/>
            <a:ext cx="8496944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FF0000"/>
                </a:solidFill>
              </a:rPr>
              <a:t>Clientes internos </a:t>
            </a:r>
            <a:r>
              <a:rPr lang="pt-BR" i="1" dirty="0">
                <a:solidFill>
                  <a:schemeClr val="tx1"/>
                </a:solidFill>
              </a:rPr>
              <a:t>são</a:t>
            </a:r>
            <a:r>
              <a:rPr lang="pt-BR" dirty="0">
                <a:solidFill>
                  <a:schemeClr val="tx1"/>
                </a:solidFill>
              </a:rPr>
              <a:t> todas as pessoas que fazem </a:t>
            </a:r>
            <a:r>
              <a:rPr lang="pt-BR" dirty="0" smtClean="0">
                <a:solidFill>
                  <a:schemeClr val="tx1"/>
                </a:solidFill>
              </a:rPr>
              <a:t>parte </a:t>
            </a:r>
            <a:r>
              <a:rPr lang="pt-BR" dirty="0">
                <a:solidFill>
                  <a:schemeClr val="tx1"/>
                </a:solidFill>
              </a:rPr>
              <a:t>do corpo da </a:t>
            </a:r>
            <a:r>
              <a:rPr lang="pt-BR" dirty="0" smtClean="0">
                <a:solidFill>
                  <a:schemeClr val="tx1"/>
                </a:solidFill>
              </a:rPr>
              <a:t>organização</a:t>
            </a:r>
            <a:r>
              <a:rPr lang="pt-BR" dirty="0">
                <a:solidFill>
                  <a:schemeClr val="tx1"/>
                </a:solidFill>
              </a:rPr>
              <a:t>, de dirigentes a funcionários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cs typeface="Times New Roman" pitchFamily="18" charset="0"/>
              </a:rPr>
              <a:t>Estratégias para fora das fronteiras </a:t>
            </a:r>
            <a:br>
              <a:rPr lang="pt-BR" dirty="0" smtClean="0">
                <a:cs typeface="Times New Roman" pitchFamily="18" charset="0"/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556792"/>
            <a:ext cx="8224838" cy="4230688"/>
          </a:xfrm>
        </p:spPr>
        <p:txBody>
          <a:bodyPr/>
          <a:lstStyle/>
          <a:p>
            <a:pPr marL="495300" indent="-495300"/>
            <a:r>
              <a:rPr lang="pt-BR" dirty="0" smtClean="0"/>
              <a:t>Muitas das oportunidades de melhorias que podem ser alcançadas após a implantação do sistema ERP envolvem as relações da empresa com seu ambiente externo: clientes, fornecedores e parceiros.	</a:t>
            </a:r>
          </a:p>
          <a:p>
            <a:pPr marL="895350" lvl="1" indent="-495300">
              <a:buFont typeface="Monotype Sorts"/>
              <a:buAutoNum type="arabicPeriod"/>
            </a:pPr>
            <a:r>
              <a:rPr lang="pt-BR" dirty="0" smtClean="0"/>
              <a:t>Data Warehouse/Business </a:t>
            </a:r>
            <a:r>
              <a:rPr lang="pt-BR" dirty="0" err="1" smtClean="0"/>
              <a:t>Intelligence</a:t>
            </a:r>
            <a:endParaRPr lang="pt-BR" dirty="0" smtClean="0"/>
          </a:p>
          <a:p>
            <a:pPr marL="895350" lvl="1" indent="-495300">
              <a:buFont typeface="Monotype Sorts"/>
              <a:buAutoNum type="arabicPeriod"/>
            </a:pPr>
            <a:r>
              <a:rPr lang="pt-BR" dirty="0" err="1" smtClean="0"/>
              <a:t>E-Business</a:t>
            </a:r>
            <a:endParaRPr lang="pt-BR" dirty="0" smtClean="0"/>
          </a:p>
          <a:p>
            <a:pPr marL="895350" lvl="1" indent="-495300">
              <a:buFont typeface="Monotype Sorts"/>
              <a:buAutoNum type="arabicPeriod"/>
            </a:pPr>
            <a:r>
              <a:rPr lang="pt-BR" dirty="0" smtClean="0"/>
              <a:t>CRM – </a:t>
            </a:r>
            <a:r>
              <a:rPr lang="pt-BR" dirty="0" err="1" smtClean="0"/>
              <a:t>Customer</a:t>
            </a:r>
            <a:r>
              <a:rPr lang="pt-BR" dirty="0" smtClean="0"/>
              <a:t> </a:t>
            </a:r>
            <a:r>
              <a:rPr lang="pt-BR" dirty="0" err="1" smtClean="0"/>
              <a:t>Relationship</a:t>
            </a:r>
            <a:r>
              <a:rPr lang="pt-BR" dirty="0" smtClean="0"/>
              <a:t> Management</a:t>
            </a:r>
          </a:p>
          <a:p>
            <a:pPr marL="895350" lvl="1" indent="-495300">
              <a:buFont typeface="Monotype Sorts"/>
              <a:buAutoNum type="arabicPeriod"/>
            </a:pPr>
            <a:r>
              <a:rPr lang="pt-BR" dirty="0" smtClean="0"/>
              <a:t>SCM – </a:t>
            </a:r>
            <a:r>
              <a:rPr lang="pt-BR" dirty="0" err="1" smtClean="0"/>
              <a:t>Supply</a:t>
            </a:r>
            <a:r>
              <a:rPr lang="pt-BR" dirty="0" smtClean="0"/>
              <a:t> </a:t>
            </a:r>
            <a:r>
              <a:rPr lang="pt-BR" dirty="0" err="1" smtClean="0"/>
              <a:t>Chain</a:t>
            </a:r>
            <a:r>
              <a:rPr lang="pt-BR" dirty="0" smtClean="0"/>
              <a:t> Management</a:t>
            </a:r>
          </a:p>
          <a:p>
            <a:pPr marL="895350" lvl="1" indent="-495300">
              <a:buFont typeface="Monotype Sorts"/>
              <a:buAutoNum type="arabicPeriod"/>
            </a:pPr>
            <a:r>
              <a:rPr lang="pt-BR" dirty="0" smtClean="0"/>
              <a:t>Compras eletrônicas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476672"/>
            <a:ext cx="8224838" cy="4230688"/>
          </a:xfrm>
        </p:spPr>
        <p:txBody>
          <a:bodyPr/>
          <a:lstStyle/>
          <a:p>
            <a:r>
              <a:rPr lang="pt-BR" sz="2800" dirty="0" err="1" smtClean="0"/>
              <a:t>Customer</a:t>
            </a:r>
            <a:r>
              <a:rPr lang="pt-BR" sz="2800" dirty="0" smtClean="0"/>
              <a:t> </a:t>
            </a:r>
            <a:r>
              <a:rPr lang="pt-BR" sz="2800" dirty="0" err="1" smtClean="0"/>
              <a:t>Relationship</a:t>
            </a:r>
            <a:r>
              <a:rPr lang="pt-BR" sz="2800" dirty="0" smtClean="0"/>
              <a:t> Management (CRM) (ex: Siebel Systems).</a:t>
            </a:r>
          </a:p>
          <a:p>
            <a:r>
              <a:rPr lang="pt-BR" sz="2800" dirty="0" smtClean="0"/>
              <a:t>Enterprise Resource </a:t>
            </a:r>
            <a:r>
              <a:rPr lang="pt-BR" sz="2800" dirty="0" err="1" smtClean="0"/>
              <a:t>Planning</a:t>
            </a:r>
            <a:r>
              <a:rPr lang="pt-BR" sz="2800" dirty="0" smtClean="0"/>
              <a:t> (ERP) (ex: SAP).</a:t>
            </a:r>
          </a:p>
          <a:p>
            <a:r>
              <a:rPr lang="pt-BR" sz="2800" dirty="0" err="1" smtClean="0"/>
              <a:t>Supply</a:t>
            </a:r>
            <a:r>
              <a:rPr lang="pt-BR" sz="2800" dirty="0" smtClean="0"/>
              <a:t> </a:t>
            </a:r>
            <a:r>
              <a:rPr lang="pt-BR" sz="2800" dirty="0" err="1" smtClean="0"/>
              <a:t>Chain</a:t>
            </a:r>
            <a:r>
              <a:rPr lang="pt-BR" sz="2800" dirty="0" smtClean="0"/>
              <a:t> Management (SCM) (ex: 12 Technologies).</a:t>
            </a:r>
          </a:p>
          <a:p>
            <a:r>
              <a:rPr lang="pt-BR" sz="2800" dirty="0" err="1" smtClean="0"/>
              <a:t>Selling-Chain</a:t>
            </a:r>
            <a:r>
              <a:rPr lang="pt-BR" sz="2800" dirty="0" smtClean="0"/>
              <a:t> Management (ex: </a:t>
            </a:r>
            <a:r>
              <a:rPr lang="pt-BR" sz="2800" dirty="0" err="1" smtClean="0"/>
              <a:t>Trilogy</a:t>
            </a:r>
            <a:r>
              <a:rPr lang="pt-BR" sz="2800" dirty="0" smtClean="0"/>
              <a:t>)</a:t>
            </a:r>
          </a:p>
          <a:p>
            <a:r>
              <a:rPr lang="pt-BR" sz="2800" dirty="0" smtClean="0"/>
              <a:t>Sistemas de compras eletrônicas (</a:t>
            </a:r>
            <a:r>
              <a:rPr lang="pt-BR" sz="2800" dirty="0" err="1" smtClean="0"/>
              <a:t>e-procurement</a:t>
            </a:r>
            <a:r>
              <a:rPr lang="pt-BR" sz="2800" dirty="0" smtClean="0"/>
              <a:t> – B2E)</a:t>
            </a:r>
          </a:p>
          <a:p>
            <a:r>
              <a:rPr lang="pt-BR" sz="2800" dirty="0" err="1" smtClean="0"/>
              <a:t>Operating</a:t>
            </a:r>
            <a:r>
              <a:rPr lang="pt-BR" sz="2800" dirty="0" smtClean="0"/>
              <a:t> Resource Management (ex: </a:t>
            </a:r>
            <a:r>
              <a:rPr lang="pt-BR" sz="2800" dirty="0" err="1" smtClean="0"/>
              <a:t>Ariiba</a:t>
            </a:r>
            <a:r>
              <a:rPr lang="pt-BR" sz="2800" dirty="0" smtClean="0"/>
              <a:t>)</a:t>
            </a:r>
          </a:p>
          <a:p>
            <a:r>
              <a:rPr lang="pt-BR" sz="2800" dirty="0" smtClean="0"/>
              <a:t>Enterprise Application </a:t>
            </a:r>
            <a:r>
              <a:rPr lang="pt-BR" sz="2800" dirty="0" err="1" smtClean="0"/>
              <a:t>Integration</a:t>
            </a:r>
            <a:r>
              <a:rPr lang="pt-BR" sz="2800" dirty="0" smtClean="0"/>
              <a:t> </a:t>
            </a:r>
            <a:r>
              <a:rPr lang="pt-BR" sz="2800" dirty="0" err="1" smtClean="0"/>
              <a:t>apps</a:t>
            </a:r>
            <a:r>
              <a:rPr lang="pt-BR" sz="2800" dirty="0" smtClean="0"/>
              <a:t> (ex: </a:t>
            </a:r>
            <a:r>
              <a:rPr lang="pt-BR" sz="2800" dirty="0" err="1" smtClean="0"/>
              <a:t>CrossWorlds</a:t>
            </a:r>
            <a:r>
              <a:rPr lang="pt-BR" sz="2800" dirty="0" smtClean="0"/>
              <a:t>).</a:t>
            </a:r>
          </a:p>
          <a:p>
            <a:r>
              <a:rPr lang="pt-BR" sz="2800" dirty="0" err="1" smtClean="0"/>
              <a:t>Apps</a:t>
            </a:r>
            <a:r>
              <a:rPr lang="pt-BR" sz="2800" dirty="0" smtClean="0"/>
              <a:t>. para a análise de negócios, KM e suporte à tomada de decisões (ex: SAP). </a:t>
            </a:r>
          </a:p>
          <a:p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714375"/>
            <a:ext cx="8643937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400" b="1" dirty="0" smtClean="0"/>
              <a:t>Quem é o cliente interno? (Entrevista de Mario </a:t>
            </a:r>
            <a:r>
              <a:rPr lang="pt-BR" sz="3400" b="1" dirty="0" err="1" smtClean="0"/>
              <a:t>Persona</a:t>
            </a:r>
            <a:r>
              <a:rPr lang="pt-BR" sz="3400" b="1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 smtClean="0">
                <a:solidFill>
                  <a:srgbClr val="FF0000"/>
                </a:solidFill>
              </a:rPr>
              <a:t>Cadeia produtiva </a:t>
            </a:r>
            <a:r>
              <a:rPr lang="pt-BR" sz="2200" dirty="0" smtClean="0"/>
              <a:t>é formada basicamente por três elos: </a:t>
            </a:r>
            <a:r>
              <a:rPr lang="pt-BR" sz="2200" dirty="0" smtClean="0">
                <a:solidFill>
                  <a:srgbClr val="FF0000"/>
                </a:solidFill>
              </a:rPr>
              <a:t>fornecedor, empresa e cliente</a:t>
            </a:r>
          </a:p>
          <a:p>
            <a:r>
              <a:rPr lang="pt-BR" sz="2200" dirty="0"/>
              <a:t>O</a:t>
            </a:r>
            <a:r>
              <a:rPr lang="pt-BR" sz="2200" dirty="0" smtClean="0"/>
              <a:t>s </a:t>
            </a:r>
            <a:r>
              <a:rPr lang="pt-BR" sz="2200" dirty="0" smtClean="0">
                <a:solidFill>
                  <a:srgbClr val="FF0000"/>
                </a:solidFill>
              </a:rPr>
              <a:t>fornecedores internos </a:t>
            </a:r>
            <a:r>
              <a:rPr lang="pt-BR" sz="2200" dirty="0" smtClean="0"/>
              <a:t>são aqueles que </a:t>
            </a:r>
            <a:r>
              <a:rPr lang="pt-BR" sz="2200" dirty="0" smtClean="0">
                <a:solidFill>
                  <a:srgbClr val="FF0000"/>
                </a:solidFill>
              </a:rPr>
              <a:t>proporcionam os insumos necessários à execução do trabalho </a:t>
            </a:r>
            <a:r>
              <a:rPr lang="pt-BR" sz="2200" dirty="0" smtClean="0"/>
              <a:t>e os </a:t>
            </a:r>
            <a:r>
              <a:rPr lang="pt-BR" sz="2200" dirty="0" smtClean="0">
                <a:solidFill>
                  <a:srgbClr val="FF0000"/>
                </a:solidFill>
              </a:rPr>
              <a:t>clientes internos são os beneficiados</a:t>
            </a:r>
            <a:r>
              <a:rPr lang="pt-BR" sz="2200" dirty="0" smtClean="0"/>
              <a:t> por aquele trabalho</a:t>
            </a:r>
          </a:p>
          <a:p>
            <a:r>
              <a:rPr lang="pt-BR" sz="2200" dirty="0" smtClean="0"/>
              <a:t>Suponha que “eu seja um office-boy de cartório e minha atividade seja a de bater um carimbo em cada documento que chega à minha mesa, dependo de alguém para colocar o documento ali e dependo de outro para preencher e assinar o carimbo que bati. Na falta do primeiro, meu trabalho fica impossível de ser realizado. Na falta do segundo, meu trabalho fica incompleto e perde completamente seu sentido”.</a:t>
            </a:r>
            <a:endParaRPr lang="pt-BR" sz="2200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155574"/>
            <a:ext cx="8055782" cy="1041177"/>
          </a:xfrm>
        </p:spPr>
        <p:txBody>
          <a:bodyPr/>
          <a:lstStyle/>
          <a:p>
            <a:r>
              <a:rPr lang="pt-BR" sz="3200"/>
              <a:t>Fracassos e Dificuldades do ERP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054" y="1339850"/>
            <a:ext cx="8344426" cy="4991100"/>
          </a:xfrm>
          <a:gradFill>
            <a:gsLst>
              <a:gs pos="0">
                <a:srgbClr val="EAEAEA"/>
              </a:gs>
              <a:gs pos="100000">
                <a:srgbClr val="FFFFFF"/>
              </a:gs>
            </a:gsLst>
          </a:gradFill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2800" dirty="0"/>
              <a:t>Elevada complexidade técnica e organizacional dificulta a implementação.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Aplicações customizadas são desenvolvidas no ambiente e linguagem do ERP.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Projetos normalmente superiores a 24 meses.</a:t>
            </a:r>
          </a:p>
          <a:p>
            <a:pPr>
              <a:lnSpc>
                <a:spcPct val="150000"/>
              </a:lnSpc>
            </a:pPr>
            <a:r>
              <a:rPr lang="pt-BR" sz="2800" dirty="0"/>
              <a:t>Estima-se que o custo de implantação é de 3 a 7 vezes o custo do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457200"/>
            <a:ext cx="8713788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Sistemas de Gerenciamento do Relacionamento com Clientes (CRM)</a:t>
            </a:r>
            <a:r>
              <a:rPr lang="ar-SA" sz="4000">
                <a:cs typeface="Arial" charset="0"/>
              </a:rPr>
              <a:t>‏</a:t>
            </a:r>
            <a:endParaRPr lang="pt-BR" sz="400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545013"/>
          </a:xfrm>
          <a:ln/>
        </p:spPr>
        <p:txBody>
          <a:bodyPr/>
          <a:lstStyle/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Foco na coordenação de todos os processos que envolvem interação com cliente: vendas, marketing, serviços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Objetivam </a:t>
            </a:r>
            <a:r>
              <a:rPr lang="pt-BR" dirty="0">
                <a:solidFill>
                  <a:srgbClr val="FF0000"/>
                </a:solidFill>
              </a:rPr>
              <a:t>aumentar a satisfação e retenção de clientes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Consolidação de dados antes dispersos em diferentes sistemas (pedidos, marketing)</a:t>
            </a:r>
            <a:r>
              <a:rPr lang="ar-SA" dirty="0">
                <a:cs typeface="Arial" charset="0"/>
              </a:rPr>
              <a:t>‏</a:t>
            </a:r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8013" cy="1370013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 dirty="0"/>
              <a:t>Sistemas de Gerenciamento da Cadeia de Suprimentos (SCM)</a:t>
            </a:r>
            <a:r>
              <a:rPr lang="ar-SA" sz="4000" dirty="0">
                <a:cs typeface="Arial" charset="0"/>
              </a:rPr>
              <a:t>‏</a:t>
            </a:r>
            <a:endParaRPr lang="pt-BR" sz="4000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981200"/>
            <a:ext cx="8218487" cy="5273675"/>
          </a:xfrm>
          <a:ln/>
        </p:spPr>
        <p:txBody>
          <a:bodyPr/>
          <a:lstStyle/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Otimização da relação externa da organização com fornecedores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Permite </a:t>
            </a:r>
            <a:r>
              <a:rPr lang="pt-BR" dirty="0">
                <a:solidFill>
                  <a:srgbClr val="FF0000"/>
                </a:solidFill>
              </a:rPr>
              <a:t>troca inter-organizacional de informações </a:t>
            </a:r>
            <a:r>
              <a:rPr lang="pt-BR" dirty="0"/>
              <a:t>sobre disponibilidade de materiais, prazos para entrega de suprimentos e requisitos de produção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Objetivo principal: </a:t>
            </a:r>
            <a:r>
              <a:rPr lang="pt-BR" dirty="0">
                <a:solidFill>
                  <a:srgbClr val="FF0000"/>
                </a:solidFill>
              </a:rPr>
              <a:t>obter a quantidade exata necessária e entregá-la ao ponto de consumo no menor tempo possível</a:t>
            </a:r>
          </a:p>
          <a:p>
            <a:pPr marL="339725" indent="-339725">
              <a:lnSpc>
                <a:spcPct val="100000"/>
              </a:lnSpc>
              <a:buFont typeface="Wingdings" charset="2"/>
              <a:buNone/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25450"/>
            <a:ext cx="8226425" cy="14319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/>
              <a:t>Cadeia de Suprimentos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557338"/>
            <a:ext cx="7777163" cy="5108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25450"/>
            <a:ext cx="8228013" cy="1433513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/>
              <a:t>Evolução do uso de SI nas organizações (2)</a:t>
            </a:r>
            <a:r>
              <a:rPr lang="ar-SA">
                <a:cs typeface="Arial" charset="0"/>
              </a:rPr>
              <a:t>‏</a:t>
            </a:r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8013" cy="4687888"/>
          </a:xfrm>
          <a:ln/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800" dirty="0"/>
              <a:t>Pode ser dividida em quatro eras: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i="1" dirty="0"/>
              <a:t>Processamento de dados</a:t>
            </a:r>
            <a:r>
              <a:rPr lang="de-DE" sz="2400" dirty="0"/>
              <a:t> (meados dos anos 1950 até início dos anos 1970): </a:t>
            </a:r>
            <a:r>
              <a:rPr lang="de-DE" sz="2400" dirty="0">
                <a:solidFill>
                  <a:srgbClr val="FF0000"/>
                </a:solidFill>
              </a:rPr>
              <a:t>foco na automação de processos existentes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i="1" dirty="0"/>
              <a:t>Sistemas de informação gerenciais</a:t>
            </a:r>
            <a:r>
              <a:rPr lang="de-DE" sz="2400" dirty="0"/>
              <a:t> (início dos anos 1970 até meados dos anos 1980</a:t>
            </a:r>
            <a:r>
              <a:rPr lang="de-DE" sz="2400" dirty="0">
                <a:solidFill>
                  <a:srgbClr val="FF0000"/>
                </a:solidFill>
              </a:rPr>
              <a:t>): foco na eficácia gerencial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i="1" dirty="0"/>
              <a:t>Sistemas de informação estratégicos</a:t>
            </a:r>
            <a:r>
              <a:rPr lang="de-DE" sz="2400" dirty="0"/>
              <a:t> (meados dos anos 1980 até meados dos anos 1990): </a:t>
            </a:r>
            <a:r>
              <a:rPr lang="de-DE" sz="2400" dirty="0">
                <a:solidFill>
                  <a:srgbClr val="FF0000"/>
                </a:solidFill>
              </a:rPr>
              <a:t>mudança da natureza do negócio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400" i="1" dirty="0"/>
              <a:t>Computação onipresente</a:t>
            </a:r>
            <a:r>
              <a:rPr lang="de-DE" sz="2400" dirty="0"/>
              <a:t> (meados dos anos 1990 em diante): foco na </a:t>
            </a:r>
            <a:r>
              <a:rPr lang="de-DE" sz="2400" dirty="0">
                <a:solidFill>
                  <a:srgbClr val="FF0000"/>
                </a:solidFill>
              </a:rPr>
              <a:t>integração</a:t>
            </a:r>
            <a:r>
              <a:rPr lang="de-DE" sz="2400" dirty="0"/>
              <a:t> e </a:t>
            </a:r>
            <a:r>
              <a:rPr lang="de-DE" sz="2400" dirty="0">
                <a:solidFill>
                  <a:srgbClr val="FF0000"/>
                </a:solidFill>
              </a:rPr>
              <a:t>abordagem colaborativa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01638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Sistemas de Gerenciamento de Conhecimento (KMS)</a:t>
            </a:r>
            <a:r>
              <a:rPr lang="ar-SA" sz="4000">
                <a:cs typeface="Arial" charset="0"/>
              </a:rPr>
              <a:t>‏</a:t>
            </a:r>
            <a:endParaRPr lang="pt-BR" sz="40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16113"/>
            <a:ext cx="8229600" cy="4684712"/>
          </a:xfrm>
          <a:ln/>
        </p:spPr>
        <p:txBody>
          <a:bodyPr/>
          <a:lstStyle/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Objetivo: </a:t>
            </a:r>
            <a:r>
              <a:rPr lang="pt-BR" dirty="0">
                <a:solidFill>
                  <a:srgbClr val="FF0000"/>
                </a:solidFill>
              </a:rPr>
              <a:t>coletar conhecimentos e experiências relevantes </a:t>
            </a:r>
            <a:r>
              <a:rPr lang="pt-BR" dirty="0"/>
              <a:t>e torná-los disponíveis para decisões e processos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Funções: aquisição, armazenamento.  distribuição e aplicação de conhecimento</a:t>
            </a:r>
          </a:p>
          <a:p>
            <a:pPr marL="339725" indent="-339725">
              <a:lnSpc>
                <a:spcPct val="10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dirty="0"/>
              <a:t>Ex.: Sistemas para gerenciar e distribuir documentos, gráficos e outros objetos digitais; sistemas especialistas para análise de padrões e relações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04813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Intranet e Extranets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0213"/>
            <a:ext cx="8229600" cy="4824412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Plataformas que também facilitam a integração</a:t>
            </a:r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Intranet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uso interno de tecnologias da internet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e-mail, portais, aplicativos web, IM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web 2.0: wikis, blogs, filtragem colaborativa</a:t>
            </a:r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Extranets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acesso seletivo por fornecedores a sistemas da rede interna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uso de técnicas de segurança para proteção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8013" cy="1370013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Internet e negócios eletrônicos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435975" cy="4797425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i="1" dirty="0">
                <a:solidFill>
                  <a:schemeClr val="accent2"/>
                </a:solidFill>
              </a:rPr>
              <a:t>E-business</a:t>
            </a:r>
            <a:r>
              <a:rPr lang="en-GB" dirty="0"/>
              <a:t>: </a:t>
            </a:r>
            <a:r>
              <a:rPr lang="en-GB" dirty="0" err="1"/>
              <a:t>uso</a:t>
            </a:r>
            <a:r>
              <a:rPr lang="en-GB" dirty="0"/>
              <a:t> de TI </a:t>
            </a:r>
            <a:r>
              <a:rPr lang="en-GB" dirty="0" err="1"/>
              <a:t>para</a:t>
            </a:r>
            <a:r>
              <a:rPr lang="en-GB" dirty="0"/>
              <a:t> </a:t>
            </a:r>
            <a:r>
              <a:rPr lang="en-GB" dirty="0" err="1"/>
              <a:t>apoiar</a:t>
            </a:r>
            <a:r>
              <a:rPr lang="en-GB" dirty="0"/>
              <a:t> as </a:t>
            </a:r>
            <a:r>
              <a:rPr lang="en-GB" dirty="0" err="1"/>
              <a:t>transações</a:t>
            </a:r>
            <a:r>
              <a:rPr lang="en-GB" dirty="0"/>
              <a:t> de </a:t>
            </a:r>
            <a:r>
              <a:rPr lang="en-GB" dirty="0" err="1"/>
              <a:t>negócios</a:t>
            </a:r>
            <a:endParaRPr lang="en-GB" dirty="0"/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chemeClr val="accent2"/>
                </a:solidFill>
              </a:rPr>
              <a:t>B2C</a:t>
            </a:r>
            <a:r>
              <a:rPr lang="en-GB" dirty="0"/>
              <a:t>: Business to client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chemeClr val="accent2"/>
                </a:solidFill>
              </a:rPr>
              <a:t>B2B</a:t>
            </a:r>
            <a:r>
              <a:rPr lang="en-GB" dirty="0"/>
              <a:t>: Business to business</a:t>
            </a:r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>
                <a:solidFill>
                  <a:schemeClr val="accent2"/>
                </a:solidFill>
              </a:rPr>
              <a:t>C2C</a:t>
            </a:r>
            <a:r>
              <a:rPr lang="en-GB" dirty="0"/>
              <a:t>: Client to </a:t>
            </a:r>
            <a:r>
              <a:rPr lang="en-GB" dirty="0" smtClean="0"/>
              <a:t>client</a:t>
            </a:r>
            <a:endParaRPr lang="en-GB" dirty="0"/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/>
              <a:t>Comércio</a:t>
            </a:r>
            <a:r>
              <a:rPr lang="en-GB" dirty="0"/>
              <a:t> </a:t>
            </a:r>
            <a:r>
              <a:rPr lang="en-GB" dirty="0" err="1"/>
              <a:t>eletrônico</a:t>
            </a:r>
            <a:r>
              <a:rPr lang="en-GB" dirty="0"/>
              <a:t> (</a:t>
            </a:r>
            <a:r>
              <a:rPr lang="en-GB" dirty="0">
                <a:solidFill>
                  <a:schemeClr val="accent2"/>
                </a:solidFill>
              </a:rPr>
              <a:t>e-commerce</a:t>
            </a:r>
            <a:r>
              <a:rPr lang="en-GB" dirty="0"/>
              <a:t>)</a:t>
            </a:r>
            <a:r>
              <a:rPr lang="ar-SA" dirty="0">
                <a:cs typeface="Arial" charset="0"/>
              </a:rPr>
              <a:t>‏</a:t>
            </a:r>
            <a:endParaRPr lang="en-GB" dirty="0"/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/>
              <a:t>abrange</a:t>
            </a:r>
            <a:r>
              <a:rPr lang="en-GB" dirty="0"/>
              <a:t> propaganda, marketing, </a:t>
            </a:r>
            <a:r>
              <a:rPr lang="en-GB" dirty="0" err="1"/>
              <a:t>suporte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cliente</a:t>
            </a:r>
            <a:r>
              <a:rPr lang="en-GB" dirty="0"/>
              <a:t>, </a:t>
            </a:r>
            <a:r>
              <a:rPr lang="en-GB" dirty="0" err="1"/>
              <a:t>segurança</a:t>
            </a:r>
            <a:r>
              <a:rPr lang="en-GB" dirty="0"/>
              <a:t>, </a:t>
            </a:r>
            <a:r>
              <a:rPr lang="en-GB" dirty="0" err="1"/>
              <a:t>entrega</a:t>
            </a:r>
            <a:r>
              <a:rPr lang="en-GB" dirty="0"/>
              <a:t> e </a:t>
            </a:r>
            <a:r>
              <a:rPr lang="en-GB" dirty="0" err="1"/>
              <a:t>pagamento</a:t>
            </a:r>
            <a:endParaRPr lang="en-GB" dirty="0"/>
          </a:p>
          <a:p>
            <a:pPr marL="339725" indent="-33972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/>
              <a:t>Governo</a:t>
            </a:r>
            <a:r>
              <a:rPr lang="en-GB" dirty="0"/>
              <a:t> </a:t>
            </a:r>
            <a:r>
              <a:rPr lang="en-GB" dirty="0" err="1"/>
              <a:t>eletrônico</a:t>
            </a:r>
            <a:r>
              <a:rPr lang="en-GB" dirty="0"/>
              <a:t> (</a:t>
            </a:r>
            <a:r>
              <a:rPr lang="en-GB" dirty="0">
                <a:solidFill>
                  <a:schemeClr val="accent2"/>
                </a:solidFill>
              </a:rPr>
              <a:t>e-government</a:t>
            </a:r>
            <a:r>
              <a:rPr lang="en-GB" dirty="0"/>
              <a:t>)</a:t>
            </a:r>
            <a:r>
              <a:rPr lang="ar-SA" dirty="0">
                <a:cs typeface="Arial" charset="0"/>
              </a:rPr>
              <a:t>‏</a:t>
            </a:r>
            <a:endParaRPr lang="en-GB" dirty="0"/>
          </a:p>
          <a:p>
            <a:pPr marL="739775" lvl="1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/>
              <a:t>Objetivos</a:t>
            </a:r>
            <a:r>
              <a:rPr lang="en-GB" dirty="0"/>
              <a:t>: </a:t>
            </a:r>
            <a:r>
              <a:rPr lang="en-GB" dirty="0" err="1"/>
              <a:t>agilidade</a:t>
            </a:r>
            <a:r>
              <a:rPr lang="en-GB" dirty="0"/>
              <a:t> de </a:t>
            </a:r>
            <a:r>
              <a:rPr lang="en-GB" dirty="0" err="1"/>
              <a:t>serviços</a:t>
            </a:r>
            <a:r>
              <a:rPr lang="en-GB" dirty="0"/>
              <a:t>, </a:t>
            </a:r>
            <a:r>
              <a:rPr lang="en-GB" dirty="0" err="1" smtClean="0"/>
              <a:t>transparência</a:t>
            </a:r>
            <a:endParaRPr lang="en-GB" dirty="0" smtClean="0"/>
          </a:p>
          <a:p>
            <a:pPr marL="339725" indent="-282575">
              <a:lnSpc>
                <a:spcPct val="90000"/>
              </a:lnSpc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dirty="0" err="1" smtClean="0"/>
              <a:t>Aplicações</a:t>
            </a:r>
            <a:r>
              <a:rPr lang="en-GB" dirty="0" smtClean="0"/>
              <a:t> </a:t>
            </a:r>
            <a:r>
              <a:rPr lang="en-GB" dirty="0" err="1" smtClean="0"/>
              <a:t>móveis</a:t>
            </a:r>
            <a:r>
              <a:rPr lang="en-GB" dirty="0" smtClean="0"/>
              <a:t> (</a:t>
            </a:r>
            <a:r>
              <a:rPr lang="en-GB" dirty="0" err="1" smtClean="0"/>
              <a:t>Smartphones</a:t>
            </a:r>
            <a:r>
              <a:rPr lang="en-GB" dirty="0" smtClean="0"/>
              <a:t> e tablets)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25450"/>
            <a:ext cx="8226425" cy="14319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/>
              <a:t>Internet e negócios eletrônicos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2116138"/>
            <a:ext cx="5113337" cy="3910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19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Programa da aula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73238"/>
            <a:ext cx="8229600" cy="3225800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Processos organizacionais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Rotinas e Processos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Modelos de processos de negócio</a:t>
            </a:r>
          </a:p>
          <a:p>
            <a:pPr eaLnBrk="1" hangingPunct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Plano versus ação situada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Modelagem de processos organizacionais: visão sociotécnica</a:t>
            </a:r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Conceitos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pt-BR" b="1" i="1" smtClean="0">
                <a:solidFill>
                  <a:srgbClr val="FF0000"/>
                </a:solidFill>
              </a:rPr>
              <a:t>1. </a:t>
            </a:r>
            <a:r>
              <a:rPr lang="pt-BR" b="1" i="1" smtClean="0">
                <a:solidFill>
                  <a:schemeClr val="accent2"/>
                </a:solidFill>
              </a:rPr>
              <a:t>Procedimentos</a:t>
            </a:r>
            <a:r>
              <a:rPr lang="pt-BR" b="1" i="1" smtClean="0">
                <a:solidFill>
                  <a:srgbClr val="FF0000"/>
                </a:solidFill>
              </a:rPr>
              <a:t> X Processos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pt-BR" smtClean="0"/>
              <a:t>		“</a:t>
            </a:r>
            <a:r>
              <a:rPr lang="pt-BR" smtClean="0">
                <a:solidFill>
                  <a:schemeClr val="accent2"/>
                </a:solidFill>
              </a:rPr>
              <a:t>Atividades que formam um processo </a:t>
            </a:r>
            <a:r>
              <a:rPr lang="pt-BR" smtClean="0"/>
              <a:t>X </a:t>
            </a:r>
            <a:r>
              <a:rPr lang="pt-BR" i="1" smtClean="0">
                <a:solidFill>
                  <a:srgbClr val="FF0000"/>
                </a:solidFill>
              </a:rPr>
              <a:t>indicação de como as atividades devem ser realizadas</a:t>
            </a:r>
            <a:r>
              <a:rPr lang="pt-BR" smtClean="0"/>
              <a:t>”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</a:pPr>
            <a:r>
              <a:rPr lang="pt-BR" smtClean="0"/>
              <a:t> 	</a:t>
            </a:r>
            <a:r>
              <a:rPr lang="pt-BR" b="1" i="1" smtClean="0">
                <a:solidFill>
                  <a:srgbClr val="FF0000"/>
                </a:solidFill>
              </a:rPr>
              <a:t>2. </a:t>
            </a:r>
            <a:r>
              <a:rPr lang="pt-BR" b="1" i="1" smtClean="0">
                <a:solidFill>
                  <a:schemeClr val="accent2"/>
                </a:solidFill>
              </a:rPr>
              <a:t>Método de Produção </a:t>
            </a:r>
            <a:r>
              <a:rPr lang="pt-BR" b="1" i="1" smtClean="0">
                <a:solidFill>
                  <a:srgbClr val="FF0000"/>
                </a:solidFill>
              </a:rPr>
              <a:t>X Processo</a:t>
            </a:r>
            <a:endParaRPr lang="pt-BR" b="1" smtClean="0">
              <a:solidFill>
                <a:srgbClr val="FF0000"/>
              </a:solidFill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pt-BR" i="1" smtClean="0"/>
              <a:t>		</a:t>
            </a:r>
            <a:r>
              <a:rPr lang="pt-BR" smtClean="0"/>
              <a:t>“</a:t>
            </a:r>
            <a:r>
              <a:rPr lang="pt-BR" smtClean="0">
                <a:solidFill>
                  <a:schemeClr val="accent2"/>
                </a:solidFill>
              </a:rPr>
              <a:t>Técnica pela qual se produz algo </a:t>
            </a:r>
            <a:r>
              <a:rPr lang="pt-BR" smtClean="0"/>
              <a:t>X </a:t>
            </a:r>
            <a:r>
              <a:rPr lang="pt-BR" i="1" smtClean="0">
                <a:solidFill>
                  <a:srgbClr val="FF0000"/>
                </a:solidFill>
              </a:rPr>
              <a:t>definição da forma como a técnica é empregada</a:t>
            </a:r>
            <a:r>
              <a:rPr lang="pt-BR" smtClean="0"/>
              <a:t>”</a:t>
            </a:r>
            <a:r>
              <a:rPr lang="pt-BR" i="1" smtClean="0"/>
              <a:t> </a:t>
            </a:r>
          </a:p>
          <a:p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267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26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12713"/>
            <a:ext cx="8229600" cy="137160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Processos organizacionais</a:t>
            </a:r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12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68425"/>
            <a:ext cx="8362950" cy="5230813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Um dos pilares de aplicativos empresariais integrados (ERP principalmente)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Conceito de </a:t>
            </a:r>
            <a:r>
              <a:rPr lang="en-GB" sz="2800" i="1" smtClean="0"/>
              <a:t>processo de negócio</a:t>
            </a:r>
            <a:r>
              <a:rPr lang="en-GB" sz="2800" smtClean="0"/>
              <a:t> ou </a:t>
            </a:r>
            <a:r>
              <a:rPr lang="en-GB" sz="2800" i="1" smtClean="0"/>
              <a:t>processo organizacional</a:t>
            </a:r>
            <a:r>
              <a:rPr lang="en-GB" sz="2800" smtClean="0"/>
              <a:t> foi proposto nos anos 1990:</a:t>
            </a:r>
          </a:p>
          <a:p>
            <a:pPr algn="ctr" eaLnBrk="1" hangingPunct="1">
              <a:lnSpc>
                <a:spcPct val="100000"/>
              </a:lnSpc>
              <a:spcBef>
                <a:spcPts val="600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b="1" i="1" smtClean="0">
                <a:solidFill>
                  <a:srgbClr val="00007D"/>
                </a:solidFill>
              </a:rPr>
              <a:t>Conjunto de atividades logicamente relacionadas para obter um determinado resultado de negócios (Davenport)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Muitos processos de negócio cortam transversalmente diferentes unidades funcionais</a:t>
            </a:r>
          </a:p>
          <a:p>
            <a:pPr eaLnBrk="1" hangingPunct="1"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Flexibilidade: mudança em processos não requer alteração da aplicação</a:t>
            </a:r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12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291" name="Line 8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8013" cy="1433512"/>
          </a:xfrm>
        </p:spPr>
        <p:txBody>
          <a:bodyPr/>
          <a:lstStyle/>
          <a:p>
            <a:pPr eaLnBrk="1" hangingPunct="1"/>
            <a:r>
              <a:rPr lang="de-DE" smtClean="0"/>
              <a:t>Rotinas e processos</a:t>
            </a:r>
          </a:p>
        </p:txBody>
      </p:sp>
      <p:sp>
        <p:nvSpPr>
          <p:cNvPr id="12293" name="Line 10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229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1409700"/>
            <a:ext cx="5761038" cy="5248275"/>
          </a:xfrm>
        </p:spPr>
      </p:pic>
      <p:sp>
        <p:nvSpPr>
          <p:cNvPr id="12295" name="Line 11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85750"/>
            <a:ext cx="7313613" cy="714375"/>
          </a:xfrm>
        </p:spPr>
        <p:txBody>
          <a:bodyPr/>
          <a:lstStyle/>
          <a:p>
            <a:pPr algn="ctr" eaLnBrk="1" hangingPunct="1"/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>
                <a:solidFill>
                  <a:schemeClr val="tx1"/>
                </a:solidFill>
              </a:rPr>
              <a:t>Tipos e Classificações</a:t>
            </a: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r>
              <a:rPr lang="pt-BR" sz="2400" b="1" i="1" smtClean="0"/>
              <a:t/>
            </a:r>
            <a:br>
              <a:rPr lang="pt-BR" sz="2400" b="1" i="1" smtClean="0"/>
            </a:b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959725" cy="5159375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Quanto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mais modernos e complexos os pedidos de sofisticados clientes</a:t>
            </a:r>
            <a:r>
              <a:rPr lang="pt-BR" sz="2000" dirty="0" smtClean="0">
                <a:latin typeface="+mj-lt"/>
              </a:rPr>
              <a:t>, mais complexos precisam ser os atos administrativos que requerem autonomia e criatividade  na busca de soluções cotidianas e também no planejamento quer seja estratégico, tático e operacional das organizações. 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Todos os Processos </a:t>
            </a:r>
            <a:r>
              <a:rPr lang="pt-BR" sz="2000" dirty="0" smtClean="0">
                <a:latin typeface="+mj-lt"/>
              </a:rPr>
              <a:t>existentes em qualquer empresa, independente de porte e segmento de mercado, podem ser categorizados como </a:t>
            </a:r>
            <a:r>
              <a:rPr lang="pt-BR" sz="2000" i="1" dirty="0" smtClean="0">
                <a:solidFill>
                  <a:srgbClr val="C00000"/>
                </a:solidFill>
                <a:latin typeface="+mj-lt"/>
              </a:rPr>
              <a:t>Organizacionais </a:t>
            </a:r>
            <a:r>
              <a:rPr lang="pt-BR" sz="2000" dirty="0" smtClean="0">
                <a:latin typeface="+mj-lt"/>
              </a:rPr>
              <a:t>uma vez que estes viabilizam o funcionamento coordenado dos vários subsistemas da organização em busca do seu desempenho geral, entretanto, na prática para o melhor entendimento e agrupamento estrutural dos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Processos Organizacionais ocorre diferenciação dos mesmos por tipos de trabalho realizado</a:t>
            </a:r>
            <a:r>
              <a:rPr lang="pt-BR" sz="2000" dirty="0" smtClean="0">
                <a:latin typeface="+mj-lt"/>
              </a:rPr>
              <a:t>, foco de atuação e resultados alcançados. </a:t>
            </a:r>
            <a:endParaRPr lang="pt-BR" sz="1900" dirty="0" smtClean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285750"/>
            <a:ext cx="7429500" cy="857250"/>
          </a:xfrm>
        </p:spPr>
        <p:txBody>
          <a:bodyPr/>
          <a:lstStyle/>
          <a:p>
            <a:pPr algn="ctr" eaLnBrk="1" hangingPunct="1"/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i="1" smtClean="0">
                <a:solidFill>
                  <a:schemeClr val="tx1"/>
                </a:solidFill>
              </a:rPr>
              <a:t>1. Processos Primários ou de Negócios</a:t>
            </a: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031162" cy="487203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“Os Processos Primários ou de Negócios,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incluem as atividades que geram valor para o cliente</a:t>
            </a:r>
            <a:r>
              <a:rPr lang="pt-BR" sz="2000" dirty="0" smtClean="0">
                <a:latin typeface="+mj-lt"/>
              </a:rPr>
              <a:t>. Podem ainda, ser entendidos como aqueles que caracterizam a atuação da empresa e que são suportados por outros internos, resultando no produto ou serviço que é recebido por um cliente externo. Como exemplo tem-se: produção, venda, recebimento e atendimento de pedido (cliente)”.</a:t>
            </a:r>
          </a:p>
          <a:p>
            <a:pPr algn="r">
              <a:lnSpc>
                <a:spcPct val="150000"/>
              </a:lnSpc>
              <a:buFont typeface="Wingdings" pitchFamily="2" charset="2"/>
              <a:buNone/>
              <a:defRPr/>
            </a:pPr>
            <a:endParaRPr lang="pt-BR" sz="2000" b="1" dirty="0" smtClean="0">
              <a:latin typeface="+mj-lt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b="1" dirty="0" smtClean="0">
                <a:latin typeface="+mj-lt"/>
              </a:rPr>
              <a:t>Gonçalves (2000)</a:t>
            </a:r>
            <a:endParaRPr lang="pt-BR" sz="1900" b="1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0700" y="1176338"/>
            <a:ext cx="5562600" cy="5421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26035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Visão: a “firma digital”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4438" y="285750"/>
            <a:ext cx="7500937" cy="714375"/>
          </a:xfrm>
        </p:spPr>
        <p:txBody>
          <a:bodyPr/>
          <a:lstStyle/>
          <a:p>
            <a:pPr algn="ctr" eaLnBrk="1" hangingPunct="1"/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i="1" smtClean="0">
                <a:solidFill>
                  <a:schemeClr val="tx1"/>
                </a:solidFill>
              </a:rPr>
              <a:t>2. Processos de Suporte ou Apoio</a:t>
            </a: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8413"/>
            <a:ext cx="7959725" cy="5303837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“Os Processos de Suporte (ou Apoio)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são os conjuntos de atividades </a:t>
            </a:r>
            <a:r>
              <a:rPr lang="pt-BR" sz="2000" dirty="0" smtClean="0">
                <a:latin typeface="+mj-lt"/>
              </a:rPr>
              <a:t>que garantem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o apoio necessário ao funcionamento adequado dos Processos Primários</a:t>
            </a:r>
            <a:r>
              <a:rPr lang="pt-BR" sz="2000" dirty="0" smtClean="0">
                <a:latin typeface="+mj-lt"/>
              </a:rPr>
              <a:t>. Como exemplo tem-se os Processos de: folha de pagamento, </a:t>
            </a:r>
            <a:r>
              <a:rPr lang="pt-BR" sz="2000" dirty="0" err="1" smtClean="0">
                <a:latin typeface="+mj-lt"/>
              </a:rPr>
              <a:t>call</a:t>
            </a:r>
            <a:r>
              <a:rPr lang="pt-BR" sz="2000" dirty="0" smtClean="0">
                <a:latin typeface="+mj-lt"/>
              </a:rPr>
              <a:t>- </a:t>
            </a:r>
            <a:r>
              <a:rPr lang="pt-BR" sz="2000" dirty="0" err="1" smtClean="0">
                <a:latin typeface="+mj-lt"/>
              </a:rPr>
              <a:t>center</a:t>
            </a:r>
            <a:r>
              <a:rPr lang="pt-BR" sz="2000" dirty="0" smtClean="0">
                <a:latin typeface="+mj-lt"/>
              </a:rPr>
              <a:t>, recebimento e atendimento de pedido (fornecedor de material)”.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r">
              <a:buFont typeface="Wingdings" pitchFamily="2" charset="2"/>
              <a:buNone/>
              <a:defRPr/>
            </a:pPr>
            <a:r>
              <a:rPr lang="pt-BR" sz="1900" b="1" dirty="0" smtClean="0">
                <a:latin typeface="+mj-lt"/>
              </a:rPr>
              <a:t>Gonçalves (2000)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4438" y="285750"/>
            <a:ext cx="7429500" cy="714375"/>
          </a:xfrm>
        </p:spPr>
        <p:txBody>
          <a:bodyPr/>
          <a:lstStyle/>
          <a:p>
            <a:pPr algn="ctr" eaLnBrk="1" hangingPunct="1"/>
            <a:r>
              <a:rPr lang="pt-BR" sz="2400" b="1" i="1" smtClean="0">
                <a:solidFill>
                  <a:schemeClr val="tx1"/>
                </a:solidFill>
              </a:rPr>
              <a:t>3. Processos Gerenciais</a:t>
            </a: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959725" cy="515937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“Os Processos Gerenciais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são aqueles focalizados nos gerentes </a:t>
            </a:r>
            <a:r>
              <a:rPr lang="pt-BR" sz="2000" dirty="0" smtClean="0">
                <a:latin typeface="+mj-lt"/>
              </a:rPr>
              <a:t>e nas suas relações e incluem as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ações de medição e ajuste do desempenho da Organização</a:t>
            </a:r>
            <a:r>
              <a:rPr lang="pt-BR" sz="2000" dirty="0" smtClean="0">
                <a:latin typeface="+mj-lt"/>
              </a:rPr>
              <a:t>. Neste tipo de Processo, incluem-se as ações que os gerentes devem realizar para dar suporte aos demais Processos de Negócio”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b="1" dirty="0" smtClean="0">
                <a:latin typeface="+mj-lt"/>
              </a:rPr>
              <a:t>Gonçalves (2000)</a:t>
            </a:r>
            <a:endParaRPr lang="pt-BR" sz="1900" b="1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3" y="285750"/>
            <a:ext cx="7286625" cy="714375"/>
          </a:xfrm>
        </p:spPr>
        <p:txBody>
          <a:bodyPr/>
          <a:lstStyle/>
          <a:p>
            <a:pPr algn="ctr" eaLnBrk="1" hangingPunct="1"/>
            <a:r>
              <a:rPr lang="pt-BR" sz="2400" b="1" i="1" smtClean="0">
                <a:solidFill>
                  <a:schemeClr val="tx1"/>
                </a:solidFill>
              </a:rPr>
              <a:t>3. Processos Gerenciais (cont...)</a:t>
            </a: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341438"/>
            <a:ext cx="7959725" cy="523081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</a:p>
          <a:p>
            <a:pPr algn="just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“Os Processos Gerenciais envolvem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planejamento, fixação de metas, monitoramento, tomada de decisões e comunicação </a:t>
            </a:r>
            <a:r>
              <a:rPr lang="pt-BR" sz="2000" dirty="0" smtClean="0">
                <a:latin typeface="+mj-lt"/>
              </a:rPr>
              <a:t>com relação aos Processos ativos </a:t>
            </a:r>
            <a:r>
              <a:rPr lang="pt-BR" sz="2000" dirty="0" err="1" smtClean="0">
                <a:latin typeface="+mj-lt"/>
              </a:rPr>
              <a:t>operacionais-chave</a:t>
            </a:r>
            <a:r>
              <a:rPr lang="pt-BR" sz="2000" dirty="0" smtClean="0">
                <a:latin typeface="+mj-lt"/>
              </a:rPr>
              <a:t> de uma empresa. Tais atividades não são, em muitos casos, desempenhadas a serviço de clientes específicos”.</a:t>
            </a:r>
          </a:p>
          <a:p>
            <a:pPr algn="r">
              <a:lnSpc>
                <a:spcPct val="150000"/>
              </a:lnSpc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r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r">
              <a:buFont typeface="Wingdings" pitchFamily="2" charset="2"/>
              <a:buNone/>
              <a:defRPr/>
            </a:pPr>
            <a:r>
              <a:rPr lang="pt-BR" sz="2000" b="1" dirty="0" smtClean="0">
                <a:latin typeface="+mj-lt"/>
              </a:rPr>
              <a:t>Davenport (1994)</a:t>
            </a:r>
            <a:endParaRPr lang="pt-BR" sz="1900" b="1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285750"/>
            <a:ext cx="7358063" cy="857250"/>
          </a:xfrm>
        </p:spPr>
        <p:txBody>
          <a:bodyPr/>
          <a:lstStyle/>
          <a:p>
            <a:pPr algn="ctr" eaLnBrk="1" hangingPunct="1"/>
            <a:r>
              <a:rPr lang="pt-BR" sz="2400" b="1" i="1" smtClean="0">
                <a:solidFill>
                  <a:schemeClr val="tx1"/>
                </a:solidFill>
              </a:rPr>
              <a:t>3. Processos Gerenciais </a:t>
            </a:r>
            <a:br>
              <a:rPr lang="pt-BR" sz="2400" b="1" i="1" smtClean="0">
                <a:solidFill>
                  <a:schemeClr val="tx1"/>
                </a:solidFill>
              </a:rPr>
            </a:br>
            <a:r>
              <a:rPr lang="pt-BR" sz="2400" b="1" i="1" smtClean="0">
                <a:solidFill>
                  <a:schemeClr val="tx1"/>
                </a:solidFill>
              </a:rPr>
              <a:t>Classificação pelo grau de Hierarquia</a:t>
            </a: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643063"/>
            <a:ext cx="8320087" cy="4929187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b="1" i="1" dirty="0" smtClean="0">
                <a:latin typeface="+mj-lt"/>
              </a:rPr>
              <a:t>	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pt-BR" sz="2000" b="1" i="1" dirty="0" smtClean="0">
                <a:latin typeface="+mj-lt"/>
              </a:rPr>
              <a:t>	</a:t>
            </a:r>
            <a:r>
              <a:rPr lang="pt-BR" sz="2000" b="1" i="1" dirty="0" smtClean="0">
                <a:solidFill>
                  <a:srgbClr val="FF0000"/>
                </a:solidFill>
                <a:latin typeface="+mj-lt"/>
              </a:rPr>
              <a:t>MACROPROCESSO</a:t>
            </a:r>
            <a:r>
              <a:rPr lang="pt-BR" sz="2000" dirty="0" smtClean="0">
                <a:latin typeface="+mj-lt"/>
              </a:rPr>
              <a:t> – é um Processo que envolve mais de uma função da Organização, cuja operação tem impactos significativos nas demais funções;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b="1" i="1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b="1" i="1" dirty="0" smtClean="0">
                <a:latin typeface="+mj-lt"/>
              </a:rPr>
              <a:t>	</a:t>
            </a:r>
            <a:r>
              <a:rPr lang="pt-BR" sz="2000" b="1" i="1" dirty="0" smtClean="0">
                <a:solidFill>
                  <a:srgbClr val="FF0000"/>
                </a:solidFill>
                <a:latin typeface="+mj-lt"/>
              </a:rPr>
              <a:t>SUBPROCESSOS</a:t>
            </a:r>
            <a:r>
              <a:rPr lang="pt-BR" sz="2000" dirty="0" smtClean="0">
                <a:latin typeface="+mj-lt"/>
              </a:rPr>
              <a:t> – divisões do </a:t>
            </a:r>
            <a:r>
              <a:rPr lang="pt-BR" sz="2000" dirty="0" err="1" smtClean="0">
                <a:latin typeface="+mj-lt"/>
              </a:rPr>
              <a:t>Macroprocesso</a:t>
            </a:r>
            <a:r>
              <a:rPr lang="pt-BR" sz="2000" dirty="0" smtClean="0">
                <a:latin typeface="+mj-lt"/>
              </a:rPr>
              <a:t> com objetivos específicos, organizadas seguindo linhas funcionais. Os </a:t>
            </a:r>
            <a:r>
              <a:rPr lang="pt-BR" sz="2000" dirty="0" err="1" smtClean="0">
                <a:latin typeface="+mj-lt"/>
              </a:rPr>
              <a:t>Subprocessos</a:t>
            </a:r>
            <a:r>
              <a:rPr lang="pt-BR" sz="2000" dirty="0" smtClean="0">
                <a:latin typeface="+mj-lt"/>
              </a:rPr>
              <a:t> recebem entradas e geram suas saídas em um único departamento;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b="1" i="1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b="1" i="1" dirty="0" smtClean="0">
                <a:latin typeface="+mj-lt"/>
              </a:rPr>
              <a:t>	</a:t>
            </a:r>
            <a:r>
              <a:rPr lang="pt-BR" sz="2000" b="1" i="1" dirty="0" smtClean="0">
                <a:solidFill>
                  <a:srgbClr val="FF0000"/>
                </a:solidFill>
                <a:latin typeface="+mj-lt"/>
              </a:rPr>
              <a:t>ATIVIDADES</a:t>
            </a:r>
            <a:r>
              <a:rPr lang="pt-BR" sz="2000" dirty="0" smtClean="0">
                <a:latin typeface="+mj-lt"/>
              </a:rPr>
              <a:t> – os </a:t>
            </a:r>
            <a:r>
              <a:rPr lang="pt-BR" sz="2000" dirty="0" err="1" smtClean="0">
                <a:latin typeface="+mj-lt"/>
              </a:rPr>
              <a:t>Subprocessos</a:t>
            </a:r>
            <a:r>
              <a:rPr lang="pt-BR" sz="2000" dirty="0" smtClean="0">
                <a:latin typeface="+mj-lt"/>
              </a:rPr>
              <a:t> podem ser divididos nas diversas atividades que os compõem, e em um nível mais detalhado de tarefas.</a:t>
            </a:r>
            <a:endParaRPr lang="pt-BR" sz="1900" b="1" i="1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85750"/>
            <a:ext cx="7500938" cy="857250"/>
          </a:xfrm>
        </p:spPr>
        <p:txBody>
          <a:bodyPr/>
          <a:lstStyle/>
          <a:p>
            <a:pPr algn="ctr" eaLnBrk="1" hangingPunct="1"/>
            <a:r>
              <a:rPr lang="pt-BR" sz="2400" b="1" i="1" smtClean="0">
                <a:solidFill>
                  <a:schemeClr val="tx1"/>
                </a:solidFill>
              </a:rPr>
              <a:t>3. Processos Gerenciais </a:t>
            </a:r>
            <a:br>
              <a:rPr lang="pt-BR" sz="2400" b="1" i="1" smtClean="0">
                <a:solidFill>
                  <a:schemeClr val="tx1"/>
                </a:solidFill>
              </a:rPr>
            </a:br>
            <a:r>
              <a:rPr lang="pt-BR" sz="2400" b="1" i="1" smtClean="0">
                <a:solidFill>
                  <a:schemeClr val="tx1"/>
                </a:solidFill>
              </a:rPr>
              <a:t>Compartilhamento das mesmas Características</a:t>
            </a: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628775"/>
            <a:ext cx="8175625" cy="4943475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Todos os Processos têm clientes e fornecedores;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Eles consistem em múltiplas etapas, tarefas, operações ou funções executadas em seqüência, ou às vezes em conjuntos de tarefas, operações ou funções executadas simultaneamente;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Eles geram resultado ou produto identificável, que pode ser um produto físico, um relatório, dados/informações verbais, escritos ou eletrônicos, um serviço ou qualquer produto </a:t>
            </a:r>
            <a:r>
              <a:rPr lang="pt-BR" sz="2000" dirty="0" err="1" smtClean="0">
                <a:latin typeface="+mj-lt"/>
              </a:rPr>
              <a:t>dinal</a:t>
            </a:r>
            <a:r>
              <a:rPr lang="pt-BR" sz="2000" dirty="0" smtClean="0">
                <a:latin typeface="+mj-lt"/>
              </a:rPr>
              <a:t> identificável de uma série de etapas;</a:t>
            </a: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   </a:t>
            </a:r>
            <a:endParaRPr lang="pt-BR" sz="1900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285750"/>
            <a:ext cx="7358063" cy="785813"/>
          </a:xfrm>
        </p:spPr>
        <p:txBody>
          <a:bodyPr/>
          <a:lstStyle/>
          <a:p>
            <a:pPr algn="ctr" eaLnBrk="1" hangingPunct="1"/>
            <a:r>
              <a:rPr lang="pt-BR" sz="2400" b="1" i="1" smtClean="0">
                <a:solidFill>
                  <a:schemeClr val="tx1"/>
                </a:solidFill>
              </a:rPr>
              <a:t>3. Processos Gerenciais </a:t>
            </a:r>
            <a:br>
              <a:rPr lang="pt-BR" sz="2400" b="1" i="1" smtClean="0">
                <a:solidFill>
                  <a:schemeClr val="tx1"/>
                </a:solidFill>
              </a:rPr>
            </a:br>
            <a:r>
              <a:rPr lang="pt-BR" sz="2400" b="1" i="1" smtClean="0">
                <a:solidFill>
                  <a:schemeClr val="tx1"/>
                </a:solidFill>
              </a:rPr>
              <a:t>Compartilhando as mesmas Características</a:t>
            </a: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43063"/>
            <a:ext cx="8104187" cy="4929187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O resultado/produto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tem um receptor identificável</a:t>
            </a:r>
            <a:r>
              <a:rPr lang="pt-BR" sz="2000" dirty="0" smtClean="0">
                <a:latin typeface="+mj-lt"/>
              </a:rPr>
              <a:t>, que define sua finalidade, suas características e seu valor, seja esse receptor um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cliente interno ou externo</a:t>
            </a:r>
            <a:r>
              <a:rPr lang="pt-BR" sz="2000" dirty="0" smtClean="0">
                <a:latin typeface="+mj-lt"/>
              </a:rPr>
              <a:t>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Podem ser de natureza interna </a:t>
            </a:r>
            <a:r>
              <a:rPr lang="pt-BR" sz="2000" dirty="0" smtClean="0">
                <a:latin typeface="+mj-lt"/>
              </a:rPr>
              <a:t>(quando têm início, são executados e terminam dentro da mesma empresa) e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externa</a:t>
            </a:r>
            <a:r>
              <a:rPr lang="pt-BR" sz="2000" dirty="0" smtClean="0">
                <a:latin typeface="+mj-lt"/>
              </a:rPr>
              <a:t> (quando têm início dentro da empresa, são executados e terminam fora da empresa, e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 Inter-funcionalidade, pois embora alguns Processos sejam inteiramente realizados dentro de uma unidade funcional, a maioria dos Processos atravessa as fronteiras das áreas funcionais. </a:t>
            </a:r>
            <a:endParaRPr lang="pt-BR" sz="1900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3" y="285750"/>
            <a:ext cx="7286625" cy="714375"/>
          </a:xfrm>
        </p:spPr>
        <p:txBody>
          <a:bodyPr/>
          <a:lstStyle/>
          <a:p>
            <a:pPr algn="ctr" eaLnBrk="1" hangingPunct="1"/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i="1" smtClean="0">
                <a:solidFill>
                  <a:schemeClr val="tx1"/>
                </a:solidFill>
              </a:rPr>
              <a:t>Abordagem e Estrutura por Processos</a:t>
            </a: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8031162" cy="5159375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A busca por melhorias estruturais e consistentes tem feito com que as organizações passem a rever a condução de suas atividades em busca de formas mais abrangentes, nas quais essas atividades passem a ser analisadas não em termos de funções, áreas ou produtos, mas de processos de trabalho (MARANHÃO; MACIEIRA, 2004). 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Assim, as empresas modernas estão abandonando a antiga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estrutura por funções </a:t>
            </a:r>
            <a:r>
              <a:rPr lang="pt-BR" sz="2000" dirty="0" smtClean="0">
                <a:latin typeface="+mj-lt"/>
              </a:rPr>
              <a:t>(ou tradicional) e aderindo a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estrutura por processos</a:t>
            </a:r>
            <a:r>
              <a:rPr lang="pt-BR" sz="2000" dirty="0" smtClean="0">
                <a:latin typeface="+mj-lt"/>
              </a:rPr>
              <a:t>, organizando seus recursos e fluxos ao longo de seus processos organizacionais.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1900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3" y="285750"/>
            <a:ext cx="7286625" cy="714375"/>
          </a:xfrm>
        </p:spPr>
        <p:txBody>
          <a:bodyPr/>
          <a:lstStyle/>
          <a:p>
            <a:pPr algn="ctr" eaLnBrk="1" hangingPunct="1"/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i="1" smtClean="0">
                <a:solidFill>
                  <a:schemeClr val="tx1"/>
                </a:solidFill>
              </a:rPr>
              <a:t>A Estruturação por Processos</a:t>
            </a: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endParaRPr lang="pt-BR" sz="2800" b="1" i="1" smtClean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031162" cy="5732462"/>
          </a:xfrm>
        </p:spPr>
        <p:txBody>
          <a:bodyPr/>
          <a:lstStyle/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Atribuir a responsabilidade pelo andamento de cada processo </a:t>
            </a:r>
            <a:r>
              <a:rPr lang="pt-BR" sz="2000" dirty="0" smtClean="0">
                <a:latin typeface="+mj-lt"/>
              </a:rPr>
              <a:t>essencial a um processo </a:t>
            </a:r>
            <a:r>
              <a:rPr lang="pt-BR" sz="2000" dirty="0" err="1" smtClean="0">
                <a:latin typeface="+mj-lt"/>
              </a:rPr>
              <a:t>owner</a:t>
            </a:r>
            <a:r>
              <a:rPr lang="pt-BR" sz="2000" dirty="0" smtClean="0">
                <a:latin typeface="+mj-lt"/>
              </a:rPr>
              <a:t>(proprietário);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-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Minimizar os deslocamentos de pessoas </a:t>
            </a:r>
            <a:r>
              <a:rPr lang="pt-BR" sz="2000" dirty="0" smtClean="0">
                <a:latin typeface="+mj-lt"/>
              </a:rPr>
              <a:t>e as transferências de material, organizando as atividades ao longo de processos, e não por funções;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 -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Maximizar o agrupamento das atividades</a:t>
            </a:r>
            <a:r>
              <a:rPr lang="pt-BR" sz="2000" dirty="0" smtClean="0">
                <a:latin typeface="+mj-lt"/>
              </a:rPr>
              <a:t>, empregando equipes multifuncionais e pessoal polivalente;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>
              <a:latin typeface="+mj-lt"/>
            </a:endParaRPr>
          </a:p>
          <a:p>
            <a:pPr algn="just">
              <a:buFont typeface="Wingdings" pitchFamily="2" charset="2"/>
              <a:buNone/>
              <a:defRPr/>
            </a:pPr>
            <a:r>
              <a:rPr lang="pt-BR" sz="2000" dirty="0" smtClean="0">
                <a:latin typeface="+mj-lt"/>
              </a:rPr>
              <a:t>	 - </a:t>
            </a:r>
            <a:r>
              <a:rPr lang="pt-BR" sz="2000" dirty="0" smtClean="0">
                <a:solidFill>
                  <a:srgbClr val="FF0000"/>
                </a:solidFill>
                <a:latin typeface="+mj-lt"/>
              </a:rPr>
              <a:t>Diminuir o gasto de energia por meio de atividades</a:t>
            </a:r>
            <a:r>
              <a:rPr lang="pt-BR" sz="2000" dirty="0" smtClean="0">
                <a:latin typeface="+mj-lt"/>
              </a:rPr>
              <a:t> como, por exemplo, reunir as partes da empresa em um menor número de locais ou empregar maciçamente os recursos de tecnologia de informação para reduzir o transporte, a armazenagem e o deslocamento dos recursos e materiais empregados nos processos essenciais.</a:t>
            </a:r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/>
          </a:p>
          <a:p>
            <a:pPr algn="just">
              <a:buFont typeface="Wingdings" pitchFamily="2" charset="2"/>
              <a:buNone/>
              <a:defRPr/>
            </a:pPr>
            <a:endParaRPr lang="pt-BR" sz="2000" dirty="0" smtClean="0"/>
          </a:p>
          <a:p>
            <a:pPr algn="just">
              <a:buFont typeface="Wingdings" pitchFamily="2" charset="2"/>
              <a:buNone/>
              <a:defRPr/>
            </a:pPr>
            <a:endParaRPr lang="pt-BR" sz="1900" dirty="0" smtClean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5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Processos organizacionais</a:t>
            </a: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3646488"/>
          </a:xfrm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Que </a:t>
            </a:r>
            <a:r>
              <a:rPr lang="en-GB" sz="2800" smtClean="0">
                <a:solidFill>
                  <a:schemeClr val="accent2"/>
                </a:solidFill>
              </a:rPr>
              <a:t>tarefas</a:t>
            </a:r>
            <a:r>
              <a:rPr lang="en-GB" sz="2800" smtClean="0"/>
              <a:t> cada funcionário desempenha, em que ordem e em que agenda? 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Como as </a:t>
            </a:r>
            <a:r>
              <a:rPr lang="en-GB" sz="2800" smtClean="0">
                <a:solidFill>
                  <a:schemeClr val="accent2"/>
                </a:solidFill>
              </a:rPr>
              <a:t>matérias-prima</a:t>
            </a:r>
            <a:r>
              <a:rPr lang="en-GB" sz="2800" smtClean="0"/>
              <a:t> são transformadas em produtos? (macro-processos)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Como os </a:t>
            </a:r>
            <a:r>
              <a:rPr lang="en-GB" sz="2800" smtClean="0">
                <a:solidFill>
                  <a:schemeClr val="accent2"/>
                </a:solidFill>
              </a:rPr>
              <a:t>pedidos</a:t>
            </a:r>
            <a:r>
              <a:rPr lang="en-GB" sz="2800" smtClean="0"/>
              <a:t> são preenchidos?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Como as </a:t>
            </a:r>
            <a:r>
              <a:rPr lang="en-GB" sz="2800" smtClean="0">
                <a:solidFill>
                  <a:schemeClr val="accent2"/>
                </a:solidFill>
              </a:rPr>
              <a:t>contas</a:t>
            </a:r>
            <a:r>
              <a:rPr lang="en-GB" sz="2800" smtClean="0"/>
              <a:t> são pagas?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Como os </a:t>
            </a:r>
            <a:r>
              <a:rPr lang="en-GB" sz="2800" smtClean="0">
                <a:solidFill>
                  <a:schemeClr val="accent2"/>
                </a:solidFill>
              </a:rPr>
              <a:t>produtos</a:t>
            </a:r>
            <a:r>
              <a:rPr lang="en-GB" sz="2800" smtClean="0"/>
              <a:t> são oferecidos ao mercado?</a:t>
            </a:r>
          </a:p>
          <a:p>
            <a:pPr eaLnBrk="1" hangingPunct="1">
              <a:lnSpc>
                <a:spcPct val="9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smtClean="0"/>
              <a:t>Como os </a:t>
            </a:r>
            <a:r>
              <a:rPr lang="en-GB" sz="2800" smtClean="0">
                <a:solidFill>
                  <a:schemeClr val="accent2"/>
                </a:solidFill>
              </a:rPr>
              <a:t>funcionários</a:t>
            </a:r>
            <a:r>
              <a:rPr lang="en-GB" sz="2800" smtClean="0"/>
              <a:t> são contratados?</a:t>
            </a:r>
          </a:p>
        </p:txBody>
      </p:sp>
      <p:sp>
        <p:nvSpPr>
          <p:cNvPr id="23559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79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8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Processamento de pedido</a:t>
            </a:r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7488238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3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/>
              <a:t>Tipos de SI em organizações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73238"/>
            <a:ext cx="8229600" cy="446405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/>
              <a:t>Diferentes</a:t>
            </a:r>
            <a:r>
              <a:rPr lang="en-GB" dirty="0"/>
              <a:t> </a:t>
            </a:r>
            <a:r>
              <a:rPr lang="en-GB" dirty="0" err="1">
                <a:solidFill>
                  <a:srgbClr val="FF0000"/>
                </a:solidFill>
              </a:rPr>
              <a:t>atividades</a:t>
            </a:r>
            <a:r>
              <a:rPr lang="en-GB" dirty="0"/>
              <a:t> e </a:t>
            </a:r>
            <a:r>
              <a:rPr lang="en-GB" dirty="0" err="1"/>
              <a:t>interesses</a:t>
            </a:r>
            <a:r>
              <a:rPr lang="en-GB" dirty="0"/>
              <a:t> </a:t>
            </a:r>
            <a:r>
              <a:rPr lang="en-GB" dirty="0" err="1"/>
              <a:t>requerem</a:t>
            </a:r>
            <a:r>
              <a:rPr lang="en-GB" dirty="0"/>
              <a:t> </a:t>
            </a:r>
            <a:r>
              <a:rPr lang="en-GB" dirty="0" err="1"/>
              <a:t>diferentes</a:t>
            </a:r>
            <a:r>
              <a:rPr lang="en-GB" dirty="0"/>
              <a:t> </a:t>
            </a:r>
            <a:r>
              <a:rPr lang="en-GB" dirty="0" err="1"/>
              <a:t>tipos</a:t>
            </a:r>
            <a:r>
              <a:rPr lang="en-GB" dirty="0"/>
              <a:t> de SI</a:t>
            </a:r>
          </a:p>
          <a:p>
            <a:pPr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dirty="0" err="1"/>
              <a:t>Três</a:t>
            </a:r>
            <a:r>
              <a:rPr lang="en-GB" dirty="0"/>
              <a:t> </a:t>
            </a:r>
            <a:r>
              <a:rPr lang="en-GB" dirty="0" err="1"/>
              <a:t>Níveis</a:t>
            </a:r>
            <a:r>
              <a:rPr lang="en-GB" dirty="0"/>
              <a:t>:</a:t>
            </a:r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b="1" i="1" dirty="0"/>
              <a:t> </a:t>
            </a:r>
            <a:r>
              <a:rPr lang="en-GB" b="1" i="1" dirty="0" err="1"/>
              <a:t>Operacional</a:t>
            </a:r>
            <a:r>
              <a:rPr lang="en-GB" dirty="0"/>
              <a:t>: </a:t>
            </a:r>
            <a:r>
              <a:rPr lang="en-GB" dirty="0" err="1"/>
              <a:t>trata</a:t>
            </a:r>
            <a:r>
              <a:rPr lang="en-GB" dirty="0"/>
              <a:t> </a:t>
            </a:r>
            <a:r>
              <a:rPr lang="en-GB" dirty="0" err="1"/>
              <a:t>atividades</a:t>
            </a:r>
            <a:r>
              <a:rPr lang="en-GB" dirty="0"/>
              <a:t> </a:t>
            </a:r>
            <a:r>
              <a:rPr lang="en-GB" dirty="0" err="1"/>
              <a:t>elementares</a:t>
            </a:r>
            <a:r>
              <a:rPr lang="en-GB" dirty="0"/>
              <a:t> e de </a:t>
            </a:r>
            <a:r>
              <a:rPr lang="en-GB" dirty="0" err="1"/>
              <a:t>rotina</a:t>
            </a:r>
            <a:r>
              <a:rPr lang="en-GB" dirty="0"/>
              <a:t> (</a:t>
            </a:r>
            <a:r>
              <a:rPr lang="en-GB" dirty="0" err="1"/>
              <a:t>vendas</a:t>
            </a:r>
            <a:r>
              <a:rPr lang="en-GB" dirty="0"/>
              <a:t>, </a:t>
            </a:r>
            <a:r>
              <a:rPr lang="en-GB" dirty="0" err="1"/>
              <a:t>recibos</a:t>
            </a:r>
            <a:r>
              <a:rPr lang="en-GB" dirty="0"/>
              <a:t> etc.)</a:t>
            </a:r>
            <a:r>
              <a:rPr lang="ar-SA" dirty="0">
                <a:cs typeface="Arial" charset="0"/>
              </a:rPr>
              <a:t>‏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b="1" i="1" dirty="0"/>
              <a:t> </a:t>
            </a:r>
            <a:r>
              <a:rPr lang="en-GB" b="1" i="1" dirty="0" err="1"/>
              <a:t>Gerencial</a:t>
            </a:r>
            <a:r>
              <a:rPr lang="en-GB" b="1" i="1" dirty="0"/>
              <a:t>/</a:t>
            </a:r>
            <a:r>
              <a:rPr lang="en-GB" b="1" i="1" dirty="0" err="1"/>
              <a:t>Tático</a:t>
            </a:r>
            <a:r>
              <a:rPr lang="en-GB" dirty="0"/>
              <a:t>: </a:t>
            </a:r>
            <a:r>
              <a:rPr lang="en-GB" dirty="0" err="1"/>
              <a:t>monitoramento</a:t>
            </a:r>
            <a:r>
              <a:rPr lang="en-GB" dirty="0"/>
              <a:t>, </a:t>
            </a:r>
            <a:r>
              <a:rPr lang="en-GB" dirty="0" err="1"/>
              <a:t>controle</a:t>
            </a:r>
            <a:r>
              <a:rPr lang="en-GB" dirty="0"/>
              <a:t>, </a:t>
            </a:r>
            <a:r>
              <a:rPr lang="en-GB" dirty="0" err="1"/>
              <a:t>apoio</a:t>
            </a:r>
            <a:r>
              <a:rPr lang="en-GB" dirty="0"/>
              <a:t> à </a:t>
            </a:r>
            <a:r>
              <a:rPr lang="en-GB" dirty="0" err="1"/>
              <a:t>decisão</a:t>
            </a:r>
            <a:r>
              <a:rPr lang="en-GB" dirty="0"/>
              <a:t> de </a:t>
            </a:r>
            <a:r>
              <a:rPr lang="en-GB" dirty="0" err="1"/>
              <a:t>gerentes</a:t>
            </a:r>
            <a:r>
              <a:rPr lang="en-GB" dirty="0"/>
              <a:t> </a:t>
            </a:r>
            <a:r>
              <a:rPr lang="en-GB" dirty="0" err="1"/>
              <a:t>administrativos</a:t>
            </a:r>
            <a:r>
              <a:rPr lang="en-GB" dirty="0"/>
              <a:t> (</a:t>
            </a:r>
            <a:r>
              <a:rPr lang="en-GB" dirty="0" err="1"/>
              <a:t>rotineira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)</a:t>
            </a:r>
            <a:r>
              <a:rPr lang="ar-SA" dirty="0">
                <a:cs typeface="Arial" charset="0"/>
              </a:rPr>
              <a:t>‏</a:t>
            </a:r>
            <a:endParaRPr lang="en-GB" dirty="0"/>
          </a:p>
          <a:p>
            <a:pPr lvl="1">
              <a:lnSpc>
                <a:spcPct val="9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b="1" i="1" dirty="0"/>
              <a:t> </a:t>
            </a:r>
            <a:r>
              <a:rPr lang="en-GB" b="1" i="1" dirty="0" err="1"/>
              <a:t>Estratégico</a:t>
            </a:r>
            <a:r>
              <a:rPr lang="en-GB" dirty="0"/>
              <a:t>: </a:t>
            </a:r>
            <a:r>
              <a:rPr lang="en-GB" dirty="0" err="1"/>
              <a:t>questões</a:t>
            </a:r>
            <a:r>
              <a:rPr lang="en-GB" dirty="0"/>
              <a:t> </a:t>
            </a:r>
            <a:r>
              <a:rPr lang="en-GB" dirty="0" err="1"/>
              <a:t>estratégicas</a:t>
            </a:r>
            <a:r>
              <a:rPr lang="en-GB" dirty="0"/>
              <a:t> e </a:t>
            </a:r>
            <a:r>
              <a:rPr lang="en-GB" dirty="0" err="1"/>
              <a:t>tendências</a:t>
            </a:r>
            <a:r>
              <a:rPr lang="en-GB" dirty="0"/>
              <a:t> de </a:t>
            </a:r>
            <a:r>
              <a:rPr lang="en-GB" dirty="0" err="1"/>
              <a:t>longo</a:t>
            </a:r>
            <a:r>
              <a:rPr lang="en-GB" dirty="0"/>
              <a:t> </a:t>
            </a:r>
            <a:r>
              <a:rPr lang="en-GB" dirty="0" err="1"/>
              <a:t>prazo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03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8013" cy="1433513"/>
          </a:xfrm>
        </p:spPr>
        <p:txBody>
          <a:bodyPr/>
          <a:lstStyle/>
          <a:p>
            <a:pPr eaLnBrk="1" hangingPunct="1"/>
            <a:r>
              <a:rPr lang="de-DE" smtClean="0"/>
              <a:t>Plano </a:t>
            </a:r>
            <a:r>
              <a:rPr lang="de-DE" i="1" smtClean="0"/>
              <a:t>versus</a:t>
            </a:r>
            <a:r>
              <a:rPr lang="de-DE" smtClean="0"/>
              <a:t> ação situada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8013" cy="5040313"/>
          </a:xfrm>
        </p:spPr>
        <p:txBody>
          <a:bodyPr/>
          <a:lstStyle/>
          <a:p>
            <a:pPr eaLnBrk="1" hangingPunct="1"/>
            <a:r>
              <a:rPr lang="pt-BR" sz="2800" smtClean="0"/>
              <a:t>Modelos de </a:t>
            </a:r>
            <a:r>
              <a:rPr lang="pt-BR" sz="2800" smtClean="0">
                <a:solidFill>
                  <a:schemeClr val="accent2"/>
                </a:solidFill>
              </a:rPr>
              <a:t>processos são planos </a:t>
            </a:r>
            <a:r>
              <a:rPr lang="pt-BR" sz="2800" smtClean="0"/>
              <a:t>para a ação</a:t>
            </a:r>
          </a:p>
          <a:p>
            <a:pPr lvl="1" eaLnBrk="1" hangingPunct="1"/>
            <a:r>
              <a:rPr lang="pt-BR" sz="2400" smtClean="0">
                <a:solidFill>
                  <a:schemeClr val="accent2"/>
                </a:solidFill>
              </a:rPr>
              <a:t>Planos não podem conter todos os detalhes </a:t>
            </a:r>
            <a:r>
              <a:rPr lang="pt-BR" sz="2400" smtClean="0"/>
              <a:t>e contingências da </a:t>
            </a:r>
            <a:r>
              <a:rPr lang="pt-BR" sz="2400" i="1" smtClean="0"/>
              <a:t>ação situada </a:t>
            </a:r>
            <a:r>
              <a:rPr lang="pt-BR" sz="2400" smtClean="0"/>
              <a:t>(Suchman)</a:t>
            </a:r>
          </a:p>
          <a:p>
            <a:pPr lvl="1" eaLnBrk="1" hangingPunct="1"/>
            <a:r>
              <a:rPr lang="pt-BR" sz="2400" smtClean="0"/>
              <a:t>Na prática, </a:t>
            </a:r>
            <a:r>
              <a:rPr lang="pt-BR" sz="2400" smtClean="0">
                <a:solidFill>
                  <a:srgbClr val="FF0000"/>
                </a:solidFill>
              </a:rPr>
              <a:t>pessoas</a:t>
            </a:r>
            <a:r>
              <a:rPr lang="pt-BR" sz="2400" smtClean="0"/>
              <a:t> </a:t>
            </a:r>
            <a:r>
              <a:rPr lang="pt-BR" sz="2400" smtClean="0">
                <a:solidFill>
                  <a:srgbClr val="FF0000"/>
                </a:solidFill>
              </a:rPr>
              <a:t>não </a:t>
            </a:r>
            <a:r>
              <a:rPr lang="pt-BR" sz="2400" i="1" smtClean="0">
                <a:solidFill>
                  <a:srgbClr val="FF0000"/>
                </a:solidFill>
              </a:rPr>
              <a:t>executam</a:t>
            </a:r>
            <a:r>
              <a:rPr lang="pt-BR" sz="2400" smtClean="0">
                <a:solidFill>
                  <a:srgbClr val="FF0000"/>
                </a:solidFill>
              </a:rPr>
              <a:t> os processos </a:t>
            </a:r>
            <a:r>
              <a:rPr lang="pt-BR" sz="2400" smtClean="0"/>
              <a:t>do modelo, mas </a:t>
            </a:r>
            <a:r>
              <a:rPr lang="pt-BR" sz="2400" smtClean="0">
                <a:solidFill>
                  <a:srgbClr val="FF0000"/>
                </a:solidFill>
              </a:rPr>
              <a:t>os </a:t>
            </a:r>
            <a:r>
              <a:rPr lang="pt-BR" sz="2400" i="1" smtClean="0">
                <a:solidFill>
                  <a:srgbClr val="FF0000"/>
                </a:solidFill>
              </a:rPr>
              <a:t>interpretam </a:t>
            </a:r>
            <a:r>
              <a:rPr lang="pt-BR" sz="2400" smtClean="0"/>
              <a:t>para agir</a:t>
            </a:r>
            <a:r>
              <a:rPr lang="pt-BR" sz="2400" i="1" smtClean="0"/>
              <a:t>: </a:t>
            </a:r>
            <a:r>
              <a:rPr lang="pt-BR" sz="2400" smtClean="0">
                <a:solidFill>
                  <a:srgbClr val="FF0000"/>
                </a:solidFill>
              </a:rPr>
              <a:t>com</a:t>
            </a:r>
            <a:r>
              <a:rPr lang="pt-BR" sz="2400" i="1" smtClean="0">
                <a:solidFill>
                  <a:srgbClr val="FF0000"/>
                </a:solidFill>
              </a:rPr>
              <a:t> </a:t>
            </a:r>
            <a:r>
              <a:rPr lang="pt-BR" sz="2400" smtClean="0">
                <a:solidFill>
                  <a:srgbClr val="FF0000"/>
                </a:solidFill>
              </a:rPr>
              <a:t>improvisação e flexibilidade</a:t>
            </a:r>
          </a:p>
          <a:p>
            <a:pPr lvl="1" eaLnBrk="1" hangingPunct="1"/>
            <a:r>
              <a:rPr lang="pt-BR" sz="2400" smtClean="0">
                <a:solidFill>
                  <a:srgbClr val="FF0000"/>
                </a:solidFill>
              </a:rPr>
              <a:t>Modelos</a:t>
            </a:r>
            <a:r>
              <a:rPr lang="pt-BR" sz="2400" smtClean="0"/>
              <a:t> servem para justificação, </a:t>
            </a:r>
            <a:r>
              <a:rPr lang="pt-BR" sz="2400" smtClean="0">
                <a:solidFill>
                  <a:srgbClr val="FF0000"/>
                </a:solidFill>
              </a:rPr>
              <a:t>compreensão</a:t>
            </a:r>
            <a:r>
              <a:rPr lang="pt-BR" sz="2400" smtClean="0"/>
              <a:t> mútua e </a:t>
            </a:r>
            <a:r>
              <a:rPr lang="pt-BR" sz="2400" smtClean="0">
                <a:solidFill>
                  <a:srgbClr val="FF0000"/>
                </a:solidFill>
              </a:rPr>
              <a:t>orientação</a:t>
            </a:r>
            <a:r>
              <a:rPr lang="pt-BR" sz="2400" smtClean="0"/>
              <a:t> na complexidade</a:t>
            </a:r>
          </a:p>
          <a:p>
            <a:pPr eaLnBrk="1" hangingPunct="1"/>
            <a:r>
              <a:rPr lang="pt-BR" sz="2800" i="1" smtClean="0"/>
              <a:t>Uma máquina, como qualquer outro modelo, deve </a:t>
            </a:r>
            <a:r>
              <a:rPr lang="pt-BR" sz="2800" i="1" smtClean="0">
                <a:solidFill>
                  <a:srgbClr val="FF0000"/>
                </a:solidFill>
              </a:rPr>
              <a:t>propor ao invés de comandar</a:t>
            </a:r>
            <a:r>
              <a:rPr lang="pt-BR" sz="2800" i="1" smtClean="0"/>
              <a:t>, e a humanidade deveria se despedir do imperativo de imitar a perfeição (Richard Sennett)</a:t>
            </a:r>
          </a:p>
        </p:txBody>
      </p:sp>
      <p:sp>
        <p:nvSpPr>
          <p:cNvPr id="25607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8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5562600" y="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533400" y="9144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6629" name="Line 16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2700338" y="5470525"/>
            <a:ext cx="14001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25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000" b="1">
                <a:solidFill>
                  <a:schemeClr val="accent2"/>
                </a:solidFill>
              </a:rPr>
              <a:t>Contexto</a:t>
            </a:r>
          </a:p>
        </p:txBody>
      </p:sp>
      <p:sp>
        <p:nvSpPr>
          <p:cNvPr id="26631" name="Line 17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5368" name="Text Box 5"/>
          <p:cNvSpPr txBox="1">
            <a:spLocks noChangeArrowheads="1"/>
          </p:cNvSpPr>
          <p:nvPr/>
        </p:nvSpPr>
        <p:spPr bwMode="auto">
          <a:xfrm>
            <a:off x="4716463" y="5445125"/>
            <a:ext cx="1295400" cy="368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633" name="Line 18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cxnSp>
        <p:nvCxnSpPr>
          <p:cNvPr id="26634" name="AutoShape 6"/>
          <p:cNvCxnSpPr>
            <a:cxnSpLocks noChangeShapeType="1"/>
          </p:cNvCxnSpPr>
          <p:nvPr/>
        </p:nvCxnSpPr>
        <p:spPr bwMode="auto">
          <a:xfrm flipH="1">
            <a:off x="3505200" y="5394325"/>
            <a:ext cx="1476375" cy="1588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635" name="Line 19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cxnSp>
        <p:nvCxnSpPr>
          <p:cNvPr id="26636" name="AutoShape 7"/>
          <p:cNvCxnSpPr>
            <a:cxnSpLocks noChangeShapeType="1"/>
          </p:cNvCxnSpPr>
          <p:nvPr/>
        </p:nvCxnSpPr>
        <p:spPr bwMode="auto">
          <a:xfrm>
            <a:off x="3505200" y="5927725"/>
            <a:ext cx="1476375" cy="1588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637" name="Line 20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38" name="Text Box 8"/>
          <p:cNvSpPr txBox="1">
            <a:spLocks noChangeArrowheads="1"/>
          </p:cNvSpPr>
          <p:nvPr/>
        </p:nvSpPr>
        <p:spPr bwMode="auto">
          <a:xfrm>
            <a:off x="3132138" y="6302375"/>
            <a:ext cx="2514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b="1" i="1">
                <a:solidFill>
                  <a:srgbClr val="C00000"/>
                </a:solidFill>
              </a:rPr>
              <a:t>Descontextualização</a:t>
            </a:r>
          </a:p>
        </p:txBody>
      </p:sp>
      <p:sp>
        <p:nvSpPr>
          <p:cNvPr id="26639" name="Line 21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40" name="Text Box 9"/>
          <p:cNvSpPr txBox="1">
            <a:spLocks noChangeArrowheads="1"/>
          </p:cNvSpPr>
          <p:nvPr/>
        </p:nvSpPr>
        <p:spPr bwMode="auto">
          <a:xfrm>
            <a:off x="2971800" y="4646613"/>
            <a:ext cx="2819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ctr"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b="1" i="1">
                <a:solidFill>
                  <a:srgbClr val="C00000"/>
                </a:solidFill>
              </a:rPr>
              <a:t>Recontextualização</a:t>
            </a:r>
          </a:p>
        </p:txBody>
      </p:sp>
      <p:sp>
        <p:nvSpPr>
          <p:cNvPr id="26641" name="Line 22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42" name="Line 10"/>
          <p:cNvSpPr>
            <a:spLocks noChangeShapeType="1"/>
          </p:cNvSpPr>
          <p:nvPr/>
        </p:nvSpPr>
        <p:spPr bwMode="auto">
          <a:xfrm>
            <a:off x="4191000" y="5241925"/>
            <a:ext cx="1588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6643" name="Line 23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44" name="Text Box 11"/>
          <p:cNvSpPr txBox="1">
            <a:spLocks noChangeArrowheads="1"/>
          </p:cNvSpPr>
          <p:nvPr/>
        </p:nvSpPr>
        <p:spPr bwMode="auto">
          <a:xfrm>
            <a:off x="5867400" y="5013325"/>
            <a:ext cx="16764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i="1">
                <a:solidFill>
                  <a:srgbClr val="000000"/>
                </a:solidFill>
              </a:rPr>
              <a:t>Algoritmos/ Modelos/ Dados</a:t>
            </a:r>
          </a:p>
        </p:txBody>
      </p:sp>
      <p:sp>
        <p:nvSpPr>
          <p:cNvPr id="26645" name="Line 2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46" name="Text Box 12"/>
          <p:cNvSpPr txBox="1">
            <a:spLocks noChangeArrowheads="1"/>
          </p:cNvSpPr>
          <p:nvPr/>
        </p:nvSpPr>
        <p:spPr bwMode="auto">
          <a:xfrm>
            <a:off x="1476375" y="5148263"/>
            <a:ext cx="15240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i="1">
                <a:solidFill>
                  <a:srgbClr val="000000"/>
                </a:solidFill>
              </a:rPr>
              <a:t>Ações</a:t>
            </a:r>
          </a:p>
          <a:p>
            <a:pPr>
              <a:spcBef>
                <a:spcPts val="1125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i="1">
                <a:solidFill>
                  <a:srgbClr val="000000"/>
                </a:solidFill>
              </a:rPr>
              <a:t>Sociais</a:t>
            </a:r>
          </a:p>
        </p:txBody>
      </p:sp>
      <p:sp>
        <p:nvSpPr>
          <p:cNvPr id="26647" name="Line 2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48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60350"/>
            <a:ext cx="8686800" cy="137160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smtClean="0"/>
              <a:t>Modelagem de processos: visão sociotécnica</a:t>
            </a:r>
          </a:p>
        </p:txBody>
      </p:sp>
      <p:sp>
        <p:nvSpPr>
          <p:cNvPr id="26649" name="Line 26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6650" name="Rectangle 14"/>
          <p:cNvSpPr>
            <a:spLocks noChangeArrowheads="1"/>
          </p:cNvSpPr>
          <p:nvPr/>
        </p:nvSpPr>
        <p:spPr bwMode="auto">
          <a:xfrm>
            <a:off x="385763" y="1555750"/>
            <a:ext cx="8147050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493713" indent="-493713">
              <a:lnSpc>
                <a:spcPct val="90000"/>
              </a:lnSpc>
              <a:spcBef>
                <a:spcPts val="800"/>
              </a:spcBef>
              <a:buClr>
                <a:srgbClr val="00007D"/>
              </a:buClr>
              <a:buSzPct val="75000"/>
              <a:buFont typeface="Wingdings" pitchFamily="2" charset="2"/>
              <a:buChar char=""/>
              <a:tabLst>
                <a:tab pos="493713" algn="l"/>
                <a:tab pos="1408113" algn="l"/>
                <a:tab pos="2322513" algn="l"/>
                <a:tab pos="3236913" algn="l"/>
                <a:tab pos="4151313" algn="l"/>
                <a:tab pos="5065713" algn="l"/>
                <a:tab pos="5980113" algn="l"/>
                <a:tab pos="6894513" algn="l"/>
                <a:tab pos="7808913" algn="l"/>
                <a:tab pos="8723313" algn="l"/>
                <a:tab pos="9637713" algn="l"/>
                <a:tab pos="10552113" algn="l"/>
              </a:tabLst>
            </a:pPr>
            <a:r>
              <a:rPr lang="en-GB" sz="3200">
                <a:solidFill>
                  <a:schemeClr val="accent2"/>
                </a:solidFill>
              </a:rPr>
              <a:t>Transformação de </a:t>
            </a:r>
            <a:r>
              <a:rPr lang="en-GB" sz="3200">
                <a:solidFill>
                  <a:srgbClr val="FF0000"/>
                </a:solidFill>
              </a:rPr>
              <a:t>padrões de ação </a:t>
            </a:r>
            <a:r>
              <a:rPr lang="en-GB" sz="3200">
                <a:solidFill>
                  <a:schemeClr val="accent2"/>
                </a:solidFill>
              </a:rPr>
              <a:t>social em </a:t>
            </a:r>
            <a:r>
              <a:rPr lang="en-GB" sz="3200">
                <a:solidFill>
                  <a:srgbClr val="FF0000"/>
                </a:solidFill>
              </a:rPr>
              <a:t>informação técnica</a:t>
            </a:r>
          </a:p>
          <a:p>
            <a:pPr marL="762000" lvl="1" indent="-419100">
              <a:lnSpc>
                <a:spcPct val="90000"/>
              </a:lnSpc>
              <a:spcBef>
                <a:spcPts val="7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tabLst>
                <a:tab pos="493713" algn="l"/>
                <a:tab pos="1408113" algn="l"/>
                <a:tab pos="2322513" algn="l"/>
                <a:tab pos="3236913" algn="l"/>
                <a:tab pos="4151313" algn="l"/>
                <a:tab pos="5065713" algn="l"/>
                <a:tab pos="5980113" algn="l"/>
                <a:tab pos="6894513" algn="l"/>
                <a:tab pos="7808913" algn="l"/>
                <a:tab pos="8723313" algn="l"/>
                <a:tab pos="9637713" algn="l"/>
                <a:tab pos="10552113" algn="l"/>
              </a:tabLst>
            </a:pPr>
            <a:r>
              <a:rPr lang="en-GB" sz="2800" i="1">
                <a:solidFill>
                  <a:schemeClr val="accent2"/>
                </a:solidFill>
              </a:rPr>
              <a:t>Descontextualização</a:t>
            </a:r>
            <a:r>
              <a:rPr lang="en-GB" sz="2800" i="1">
                <a:solidFill>
                  <a:srgbClr val="000000"/>
                </a:solidFill>
              </a:rPr>
              <a:t>:</a:t>
            </a:r>
            <a:r>
              <a:rPr lang="en-GB" sz="2800">
                <a:solidFill>
                  <a:srgbClr val="000000"/>
                </a:solidFill>
              </a:rPr>
              <a:t> do padrão de ação social, </a:t>
            </a:r>
            <a:r>
              <a:rPr lang="en-GB" sz="2800">
                <a:solidFill>
                  <a:srgbClr val="FF0000"/>
                </a:solidFill>
              </a:rPr>
              <a:t>construindo uma versão formal </a:t>
            </a:r>
            <a:r>
              <a:rPr lang="en-GB" sz="2800">
                <a:solidFill>
                  <a:srgbClr val="000000"/>
                </a:solidFill>
              </a:rPr>
              <a:t>para ele (</a:t>
            </a:r>
            <a:r>
              <a:rPr lang="en-GB" sz="2800" i="1">
                <a:solidFill>
                  <a:srgbClr val="000000"/>
                </a:solidFill>
              </a:rPr>
              <a:t>modelo</a:t>
            </a:r>
            <a:r>
              <a:rPr lang="en-GB" sz="2800">
                <a:solidFill>
                  <a:srgbClr val="000000"/>
                </a:solidFill>
              </a:rPr>
              <a:t>)</a:t>
            </a:r>
          </a:p>
          <a:p>
            <a:pPr marL="762000" lvl="1" indent="-419100">
              <a:lnSpc>
                <a:spcPct val="90000"/>
              </a:lnSpc>
              <a:spcBef>
                <a:spcPts val="700"/>
              </a:spcBef>
              <a:buClr>
                <a:srgbClr val="9999CC"/>
              </a:buClr>
              <a:buSzPct val="80000"/>
              <a:buFont typeface="Wingdings" pitchFamily="2" charset="2"/>
              <a:buChar char=""/>
              <a:tabLst>
                <a:tab pos="493713" algn="l"/>
                <a:tab pos="1408113" algn="l"/>
                <a:tab pos="2322513" algn="l"/>
                <a:tab pos="3236913" algn="l"/>
                <a:tab pos="4151313" algn="l"/>
                <a:tab pos="5065713" algn="l"/>
                <a:tab pos="5980113" algn="l"/>
                <a:tab pos="6894513" algn="l"/>
                <a:tab pos="7808913" algn="l"/>
                <a:tab pos="8723313" algn="l"/>
                <a:tab pos="9637713" algn="l"/>
                <a:tab pos="10552113" algn="l"/>
              </a:tabLst>
            </a:pPr>
            <a:r>
              <a:rPr lang="en-GB" sz="2800" i="1">
                <a:solidFill>
                  <a:schemeClr val="accent2"/>
                </a:solidFill>
              </a:rPr>
              <a:t>Recontextualização</a:t>
            </a:r>
            <a:r>
              <a:rPr lang="en-GB" sz="2800">
                <a:solidFill>
                  <a:srgbClr val="000000"/>
                </a:solidFill>
              </a:rPr>
              <a:t>: introdução do artefato no contexto social, alterando-o</a:t>
            </a:r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8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51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5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229600" cy="1243012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smtClean="0"/>
              <a:t>Etapas da modelagem de processos</a:t>
            </a: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7200" y="1270000"/>
            <a:ext cx="8229600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marL="569913" indent="-569913">
              <a:lnSpc>
                <a:spcPct val="90000"/>
              </a:lnSpc>
              <a:spcBef>
                <a:spcPts val="700"/>
              </a:spcBef>
              <a:buClr>
                <a:srgbClr val="00007D"/>
              </a:buClr>
              <a:buSzPct val="80000"/>
              <a:buFont typeface="Wingdings" pitchFamily="2" charset="2"/>
              <a:buAutoNum type="arabicPeriod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800" b="1">
                <a:solidFill>
                  <a:srgbClr val="00007D"/>
                </a:solidFill>
              </a:rPr>
              <a:t>Formalização</a:t>
            </a:r>
            <a:r>
              <a:rPr lang="en-GB" sz="2800">
                <a:solidFill>
                  <a:srgbClr val="000000"/>
                </a:solidFill>
              </a:rPr>
              <a:t>: ações sociais são descritas por meio de </a:t>
            </a:r>
            <a:r>
              <a:rPr lang="en-GB" sz="2800">
                <a:solidFill>
                  <a:srgbClr val="FF0000"/>
                </a:solidFill>
              </a:rPr>
              <a:t>modelos</a:t>
            </a:r>
            <a:r>
              <a:rPr lang="en-GB" sz="2800">
                <a:solidFill>
                  <a:srgbClr val="000000"/>
                </a:solidFill>
              </a:rPr>
              <a:t> (de processos)</a:t>
            </a:r>
          </a:p>
          <a:p>
            <a:pPr marL="1403350" lvl="3" indent="-379413">
              <a:lnSpc>
                <a:spcPct val="90000"/>
              </a:lnSpc>
              <a:spcBef>
                <a:spcPts val="600"/>
              </a:spcBef>
              <a:buClr>
                <a:srgbClr val="9999CC"/>
              </a:buClr>
              <a:buSzPct val="70000"/>
              <a:buFont typeface="Wingdings" pitchFamily="2" charset="2"/>
              <a:buChar char="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400">
                <a:solidFill>
                  <a:srgbClr val="000000"/>
                </a:solidFill>
              </a:rPr>
              <a:t>sob o ponto de vista do observador (intenção social)</a:t>
            </a:r>
          </a:p>
          <a:p>
            <a:pPr marL="1403350" lvl="3" indent="-379413">
              <a:lnSpc>
                <a:spcPct val="90000"/>
              </a:lnSpc>
              <a:spcBef>
                <a:spcPts val="600"/>
              </a:spcBef>
              <a:buClr>
                <a:srgbClr val="9999CC"/>
              </a:buClr>
              <a:buSzPct val="70000"/>
              <a:buFont typeface="Wingdings" pitchFamily="2" charset="2"/>
              <a:buChar char="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400">
                <a:solidFill>
                  <a:srgbClr val="000000"/>
                </a:solidFill>
              </a:rPr>
              <a:t>objetivo e contexto sociais originais tornam-se invisíveis na estrutura formal, embora esta os carregue em si</a:t>
            </a:r>
          </a:p>
          <a:p>
            <a:pPr marL="569913" indent="-569913">
              <a:lnSpc>
                <a:spcPct val="90000"/>
              </a:lnSpc>
              <a:spcBef>
                <a:spcPts val="675"/>
              </a:spcBef>
              <a:buClr>
                <a:srgbClr val="01007D"/>
              </a:buClr>
              <a:buSzPct val="80000"/>
              <a:buFont typeface="Arial" charset="0"/>
              <a:buAutoNum type="arabicPeriod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700" b="1">
                <a:solidFill>
                  <a:srgbClr val="00007D"/>
                </a:solidFill>
              </a:rPr>
              <a:t>Algoritmização</a:t>
            </a:r>
            <a:r>
              <a:rPr lang="en-GB" sz="2700" i="1">
                <a:solidFill>
                  <a:srgbClr val="000000"/>
                </a:solidFill>
              </a:rPr>
              <a:t>: </a:t>
            </a:r>
            <a:r>
              <a:rPr lang="en-GB" sz="2700">
                <a:solidFill>
                  <a:srgbClr val="000000"/>
                </a:solidFill>
              </a:rPr>
              <a:t>operações são vertidas em </a:t>
            </a:r>
            <a:r>
              <a:rPr lang="en-GB" sz="2700">
                <a:solidFill>
                  <a:srgbClr val="FF0000"/>
                </a:solidFill>
              </a:rPr>
              <a:t>procedimentos computacionais </a:t>
            </a:r>
            <a:r>
              <a:rPr lang="en-GB" sz="2700">
                <a:solidFill>
                  <a:srgbClr val="000000"/>
                </a:solidFill>
                <a:latin typeface="Wingdings" pitchFamily="2" charset="2"/>
              </a:rPr>
              <a:t></a:t>
            </a:r>
            <a:r>
              <a:rPr lang="en-GB" sz="2700">
                <a:solidFill>
                  <a:srgbClr val="000000"/>
                </a:solidFill>
              </a:rPr>
              <a:t> ERP</a:t>
            </a:r>
          </a:p>
          <a:p>
            <a:pPr marL="569913" indent="-569913">
              <a:lnSpc>
                <a:spcPct val="90000"/>
              </a:lnSpc>
              <a:spcBef>
                <a:spcPts val="700"/>
              </a:spcBef>
              <a:buClr>
                <a:srgbClr val="01007D"/>
              </a:buClr>
              <a:buSzPct val="80000"/>
              <a:buFont typeface="Arial" charset="0"/>
              <a:buAutoNum type="arabicPeriod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800" b="1">
                <a:solidFill>
                  <a:srgbClr val="00007D"/>
                </a:solidFill>
              </a:rPr>
              <a:t>Utilização e apropriação</a:t>
            </a:r>
            <a:r>
              <a:rPr lang="en-GB" sz="2800">
                <a:solidFill>
                  <a:srgbClr val="000000"/>
                </a:solidFill>
              </a:rPr>
              <a:t>: prática imprevisível e freqüentemente conflituosa</a:t>
            </a:r>
          </a:p>
          <a:p>
            <a:pPr marL="1403350" lvl="3" indent="-379413">
              <a:lnSpc>
                <a:spcPct val="90000"/>
              </a:lnSpc>
              <a:spcBef>
                <a:spcPts val="600"/>
              </a:spcBef>
              <a:buClr>
                <a:srgbClr val="9999CC"/>
              </a:buClr>
              <a:buSzPct val="70000"/>
              <a:buFont typeface="Wingdings" pitchFamily="2" charset="2"/>
              <a:buChar char="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400">
                <a:solidFill>
                  <a:srgbClr val="000000"/>
                </a:solidFill>
              </a:rPr>
              <a:t>usuários não acionam automaticamente as funções do </a:t>
            </a:r>
            <a:r>
              <a:rPr lang="en-GB" sz="2400" i="1">
                <a:solidFill>
                  <a:srgbClr val="000000"/>
                </a:solidFill>
              </a:rPr>
              <a:t>software</a:t>
            </a:r>
          </a:p>
          <a:p>
            <a:pPr marL="1403350" lvl="3" indent="-379413">
              <a:lnSpc>
                <a:spcPct val="90000"/>
              </a:lnSpc>
              <a:spcBef>
                <a:spcPts val="600"/>
              </a:spcBef>
              <a:buClr>
                <a:srgbClr val="9999CC"/>
              </a:buClr>
              <a:buSzPct val="70000"/>
              <a:buFont typeface="Wingdings" pitchFamily="2" charset="2"/>
              <a:buChar char=""/>
              <a:tabLst>
                <a:tab pos="1139825" algn="l"/>
                <a:tab pos="2054225" algn="l"/>
                <a:tab pos="2968625" algn="l"/>
                <a:tab pos="3883025" algn="l"/>
                <a:tab pos="4797425" algn="l"/>
                <a:tab pos="5711825" algn="l"/>
                <a:tab pos="6626225" algn="l"/>
                <a:tab pos="7540625" algn="l"/>
                <a:tab pos="8455025" algn="l"/>
                <a:tab pos="9369425" algn="l"/>
                <a:tab pos="10283825" algn="l"/>
              </a:tabLst>
            </a:pPr>
            <a:r>
              <a:rPr lang="en-GB" sz="2400">
                <a:solidFill>
                  <a:srgbClr val="000000"/>
                </a:solidFill>
              </a:rPr>
              <a:t>reorganização das ações tradicionais</a:t>
            </a: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7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675" name="Line 4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67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-26988"/>
            <a:ext cx="8424862" cy="1628776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smtClean="0"/>
              <a:t>Modelagem de processos: desafios</a:t>
            </a: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86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5763" y="1341438"/>
            <a:ext cx="8362950" cy="5327650"/>
          </a:xfrm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>
                <a:solidFill>
                  <a:srgbClr val="FF0000"/>
                </a:solidFill>
              </a:rPr>
              <a:t>Conflitos</a:t>
            </a:r>
            <a:r>
              <a:rPr lang="en-GB" smtClean="0">
                <a:solidFill>
                  <a:schemeClr val="accent2"/>
                </a:solidFill>
              </a:rPr>
              <a:t> durante a modelagem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Quem é o responsável? Quem mais está envolvido? Qual a seqüência das atividades?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>
                <a:solidFill>
                  <a:schemeClr val="accent2"/>
                </a:solidFill>
              </a:rPr>
              <a:t>Modelagem </a:t>
            </a:r>
            <a:r>
              <a:rPr lang="en-GB" smtClean="0">
                <a:solidFill>
                  <a:srgbClr val="FF0000"/>
                </a:solidFill>
              </a:rPr>
              <a:t>evidencia</a:t>
            </a:r>
            <a:r>
              <a:rPr lang="en-GB" smtClean="0">
                <a:solidFill>
                  <a:schemeClr val="accent2"/>
                </a:solidFill>
              </a:rPr>
              <a:t> práticas divergentes existentes</a:t>
            </a:r>
          </a:p>
          <a:p>
            <a:pPr lvl="1"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/>
              <a:t>Formalização torna uma versão “oficial”, a ser observada em futuras práticas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>
                <a:solidFill>
                  <a:schemeClr val="accent2"/>
                </a:solidFill>
              </a:rPr>
              <a:t>Suporte a diferentes níveis de abstração e coerência entre hierarquia de processos</a:t>
            </a:r>
          </a:p>
          <a:p>
            <a:pPr eaLnBrk="1" hangingPunct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mtClean="0">
                <a:solidFill>
                  <a:schemeClr val="accent2"/>
                </a:solidFill>
              </a:rPr>
              <a:t>Balanço entre formalização e flexibilidade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Processos organizacionais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Necessitam padronização</a:t>
            </a:r>
          </a:p>
          <a:p>
            <a:pPr eaLnBrk="1" hangingPunct="1"/>
            <a:r>
              <a:rPr lang="pt-BR" smtClean="0"/>
              <a:t>Objetivo de facilitar a modelagem de processos</a:t>
            </a:r>
          </a:p>
          <a:p>
            <a:pPr lvl="1" eaLnBrk="1" hangingPunct="1"/>
            <a:r>
              <a:rPr lang="pt-BR" smtClean="0">
                <a:solidFill>
                  <a:schemeClr val="accent2"/>
                </a:solidFill>
              </a:rPr>
              <a:t>Reduzir erros;</a:t>
            </a:r>
          </a:p>
          <a:p>
            <a:pPr lvl="1" eaLnBrk="1" hangingPunct="1"/>
            <a:r>
              <a:rPr lang="pt-BR" smtClean="0">
                <a:solidFill>
                  <a:schemeClr val="accent2"/>
                </a:solidFill>
              </a:rPr>
              <a:t>Facilitar a comunicação;</a:t>
            </a:r>
          </a:p>
          <a:p>
            <a:pPr lvl="1" eaLnBrk="1" hangingPunct="1"/>
            <a:r>
              <a:rPr lang="pt-BR" smtClean="0">
                <a:solidFill>
                  <a:schemeClr val="accent2"/>
                </a:solidFill>
              </a:rPr>
              <a:t>Facilitar a validação</a:t>
            </a:r>
          </a:p>
          <a:p>
            <a:pPr eaLnBrk="1" hangingPunct="1"/>
            <a:r>
              <a:rPr lang="pt-BR" smtClean="0"/>
              <a:t>Surgimento de linguagens de definição de processos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Business Process</a:t>
            </a:r>
          </a:p>
        </p:txBody>
      </p:sp>
      <p:sp>
        <p:nvSpPr>
          <p:cNvPr id="307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z="2800" smtClean="0"/>
              <a:t>BPM - Business Process Managment</a:t>
            </a:r>
          </a:p>
          <a:p>
            <a:pPr eaLnBrk="1" hangingPunct="1"/>
            <a:endParaRPr lang="pt-BR" sz="2800" smtClean="0"/>
          </a:p>
          <a:p>
            <a:pPr lvl="1" eaLnBrk="1" hangingPunct="1"/>
            <a:r>
              <a:rPr lang="pt-BR" sz="2400" smtClean="0">
                <a:solidFill>
                  <a:schemeClr val="accent2"/>
                </a:solidFill>
              </a:rPr>
              <a:t>BP</a:t>
            </a:r>
            <a:r>
              <a:rPr lang="pt-BR" sz="2400" smtClean="0"/>
              <a:t> – Business Process</a:t>
            </a:r>
          </a:p>
          <a:p>
            <a:pPr lvl="1" eaLnBrk="1" hangingPunct="1"/>
            <a:r>
              <a:rPr lang="pt-BR" sz="2400" smtClean="0"/>
              <a:t>BP</a:t>
            </a:r>
            <a:r>
              <a:rPr lang="pt-BR" sz="2400" smtClean="0">
                <a:solidFill>
                  <a:schemeClr val="accent2"/>
                </a:solidFill>
              </a:rPr>
              <a:t>M</a:t>
            </a:r>
            <a:r>
              <a:rPr lang="pt-BR" sz="2400" smtClean="0"/>
              <a:t> - Business Process </a:t>
            </a:r>
            <a:r>
              <a:rPr lang="pt-BR" sz="2400" smtClean="0">
                <a:solidFill>
                  <a:schemeClr val="accent2"/>
                </a:solidFill>
              </a:rPr>
              <a:t>Managment</a:t>
            </a:r>
          </a:p>
          <a:p>
            <a:pPr lvl="1" eaLnBrk="1" hangingPunct="1"/>
            <a:r>
              <a:rPr lang="pt-BR" sz="2400" smtClean="0"/>
              <a:t>BPM</a:t>
            </a:r>
            <a:r>
              <a:rPr lang="pt-BR" sz="2400" smtClean="0">
                <a:solidFill>
                  <a:schemeClr val="accent2"/>
                </a:solidFill>
              </a:rPr>
              <a:t>N</a:t>
            </a:r>
            <a:r>
              <a:rPr lang="pt-BR" sz="2400" smtClean="0"/>
              <a:t> - Business Process </a:t>
            </a:r>
            <a:r>
              <a:rPr lang="pt-BR" sz="2400" smtClean="0">
                <a:solidFill>
                  <a:schemeClr val="accent2"/>
                </a:solidFill>
              </a:rPr>
              <a:t>Modeling Notation</a:t>
            </a:r>
          </a:p>
          <a:p>
            <a:pPr lvl="1" eaLnBrk="1" hangingPunct="1"/>
            <a:r>
              <a:rPr lang="pt-BR" sz="2400" smtClean="0"/>
              <a:t>BP</a:t>
            </a:r>
            <a:r>
              <a:rPr lang="pt-BR" sz="2400" smtClean="0">
                <a:solidFill>
                  <a:schemeClr val="accent2"/>
                </a:solidFill>
              </a:rPr>
              <a:t>EL</a:t>
            </a:r>
            <a:r>
              <a:rPr lang="pt-BR" sz="2400" smtClean="0"/>
              <a:t> - Business Process </a:t>
            </a:r>
            <a:r>
              <a:rPr lang="pt-BR" sz="2400" smtClean="0">
                <a:solidFill>
                  <a:schemeClr val="accent2"/>
                </a:solidFill>
              </a:rPr>
              <a:t>Execution Language</a:t>
            </a:r>
          </a:p>
          <a:p>
            <a:pPr lvl="1" eaLnBrk="1" hangingPunct="1"/>
            <a:r>
              <a:rPr lang="pt-BR" sz="2400" smtClean="0"/>
              <a:t>BPEL-</a:t>
            </a:r>
            <a:r>
              <a:rPr lang="pt-BR" sz="2400" smtClean="0">
                <a:solidFill>
                  <a:schemeClr val="accent2"/>
                </a:solidFill>
              </a:rPr>
              <a:t>WS</a:t>
            </a:r>
            <a:r>
              <a:rPr lang="pt-BR" sz="2400" smtClean="0"/>
              <a:t> – BPEL for </a:t>
            </a:r>
            <a:r>
              <a:rPr lang="pt-BR" sz="2400" smtClean="0">
                <a:solidFill>
                  <a:schemeClr val="accent2"/>
                </a:solidFill>
              </a:rPr>
              <a:t>Web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8013" cy="1433512"/>
          </a:xfrm>
        </p:spPr>
        <p:txBody>
          <a:bodyPr/>
          <a:lstStyle/>
          <a:p>
            <a:pPr eaLnBrk="1" hangingPunct="1"/>
            <a:r>
              <a:rPr lang="pt-BR" smtClean="0"/>
              <a:t>BPMN</a:t>
            </a:r>
          </a:p>
        </p:txBody>
      </p:sp>
      <p:sp>
        <p:nvSpPr>
          <p:cNvPr id="31747" name="Espaço Reservado para Conteúdo 2"/>
          <p:cNvSpPr>
            <a:spLocks noGrp="1"/>
          </p:cNvSpPr>
          <p:nvPr>
            <p:ph idx="1"/>
          </p:nvPr>
        </p:nvSpPr>
        <p:spPr>
          <a:xfrm>
            <a:off x="539750" y="1341438"/>
            <a:ext cx="8228013" cy="4233862"/>
          </a:xfrm>
        </p:spPr>
        <p:txBody>
          <a:bodyPr/>
          <a:lstStyle/>
          <a:p>
            <a:pPr eaLnBrk="1" hangingPunct="1"/>
            <a:r>
              <a:rPr lang="pt-BR" sz="2800" smtClean="0"/>
              <a:t>Segue o padrão OMG</a:t>
            </a:r>
          </a:p>
          <a:p>
            <a:pPr eaLnBrk="1" hangingPunct="1"/>
            <a:r>
              <a:rPr lang="pt-BR" sz="2800" smtClean="0"/>
              <a:t>Padronização da comunicação</a:t>
            </a:r>
          </a:p>
          <a:p>
            <a:pPr eaLnBrk="1" hangingPunct="1"/>
            <a:r>
              <a:rPr lang="pt-BR" sz="2800" smtClean="0"/>
              <a:t>Papeis</a:t>
            </a:r>
          </a:p>
          <a:p>
            <a:pPr lvl="1" eaLnBrk="1" hangingPunct="1"/>
            <a:r>
              <a:rPr lang="pt-BR" sz="2000" smtClean="0"/>
              <a:t>Equipe</a:t>
            </a:r>
          </a:p>
          <a:p>
            <a:pPr lvl="1" eaLnBrk="1" hangingPunct="1"/>
            <a:r>
              <a:rPr lang="pt-BR" sz="2000" smtClean="0"/>
              <a:t>Usuários</a:t>
            </a:r>
          </a:p>
          <a:p>
            <a:pPr lvl="1" eaLnBrk="1" hangingPunct="1"/>
            <a:r>
              <a:rPr lang="pt-BR" sz="2000" smtClean="0"/>
              <a:t>Stakeholders</a:t>
            </a:r>
          </a:p>
          <a:p>
            <a:pPr eaLnBrk="1" hangingPunct="1"/>
            <a:r>
              <a:rPr lang="pt-BR" sz="2800" smtClean="0"/>
              <a:t>Definição da equipe de trabalho</a:t>
            </a:r>
          </a:p>
          <a:p>
            <a:pPr eaLnBrk="1" hangingPunct="1"/>
            <a:r>
              <a:rPr lang="pt-BR" sz="2800" smtClean="0"/>
              <a:t>Mapeamento dos processo</a:t>
            </a:r>
          </a:p>
          <a:p>
            <a:pPr lvl="1" eaLnBrk="1" hangingPunct="1"/>
            <a:r>
              <a:rPr lang="pt-BR" sz="2400" smtClean="0"/>
              <a:t>Escolha de notação e ferramenta</a:t>
            </a:r>
          </a:p>
          <a:p>
            <a:pPr eaLnBrk="1" hangingPunct="1"/>
            <a:r>
              <a:rPr lang="pt-BR" sz="2800" smtClean="0"/>
              <a:t>Modelagem do processo atual (AS-IS)</a:t>
            </a:r>
          </a:p>
          <a:p>
            <a:pPr eaLnBrk="1" hangingPunct="1"/>
            <a:r>
              <a:rPr lang="pt-BR" sz="2800" smtClean="0"/>
              <a:t>Modelagem do processo novo (TO-BE)</a:t>
            </a:r>
          </a:p>
          <a:p>
            <a:pPr eaLnBrk="1" hangingPunct="1"/>
            <a:r>
              <a:rPr lang="pt-BR" sz="2800" smtClean="0"/>
              <a:t>Encerramento</a:t>
            </a:r>
          </a:p>
        </p:txBody>
      </p:sp>
      <p:sp>
        <p:nvSpPr>
          <p:cNvPr id="31748" name="Seta para baixo 3"/>
          <p:cNvSpPr>
            <a:spLocks noChangeArrowheads="1"/>
          </p:cNvSpPr>
          <p:nvPr/>
        </p:nvSpPr>
        <p:spPr bwMode="auto">
          <a:xfrm>
            <a:off x="8172450" y="1052513"/>
            <a:ext cx="792163" cy="5805487"/>
          </a:xfrm>
          <a:prstGeom prst="downArrow">
            <a:avLst>
              <a:gd name="adj1" fmla="val 50000"/>
              <a:gd name="adj2" fmla="val 50011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V	A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L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I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D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A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Ç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Ã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 b="1">
              <a:solidFill>
                <a:srgbClr val="FFFF00"/>
              </a:solidFill>
            </a:endParaRPr>
          </a:p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b="1">
                <a:solidFill>
                  <a:srgbClr val="FFFF00"/>
                </a:solidFill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pt-PT" smtClean="0"/>
              <a:t>BMPN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t-PT" smtClean="0"/>
              <a:t>Os elementos BPMN são dividos em 4  categorias básicas : </a:t>
            </a:r>
          </a:p>
          <a:p>
            <a:pPr lvl="1" eaLnBrk="1" hangingPunct="1"/>
            <a:r>
              <a:rPr lang="pt-PT" smtClean="0">
                <a:solidFill>
                  <a:schemeClr val="accent2"/>
                </a:solidFill>
              </a:rPr>
              <a:t>Objetos de Fluxo</a:t>
            </a:r>
          </a:p>
          <a:p>
            <a:pPr lvl="1" eaLnBrk="1" hangingPunct="1"/>
            <a:r>
              <a:rPr lang="pt-PT" smtClean="0">
                <a:solidFill>
                  <a:schemeClr val="accent2"/>
                </a:solidFill>
              </a:rPr>
              <a:t>Objetos de Conexão </a:t>
            </a:r>
          </a:p>
          <a:p>
            <a:pPr lvl="1" eaLnBrk="1" hangingPunct="1"/>
            <a:r>
              <a:rPr lang="pt-PT" i="1" smtClean="0">
                <a:solidFill>
                  <a:schemeClr val="accent2"/>
                </a:solidFill>
              </a:rPr>
              <a:t>Swimlanes</a:t>
            </a:r>
          </a:p>
          <a:p>
            <a:pPr lvl="1" eaLnBrk="1" hangingPunct="1"/>
            <a:r>
              <a:rPr lang="pt-PT" smtClean="0">
                <a:solidFill>
                  <a:schemeClr val="accent2"/>
                </a:solidFill>
              </a:rPr>
              <a:t>Artefatos</a:t>
            </a:r>
            <a:r>
              <a:rPr lang="pt-PT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smtClean="0"/>
              <a:t>Objetos de Fluxo</a:t>
            </a:r>
          </a:p>
        </p:txBody>
      </p:sp>
      <p:sp>
        <p:nvSpPr>
          <p:cNvPr id="1031" name="Rectangle 73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2" name="Rectangle 77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3" name="Rectangle 81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4" name="Rectangle 190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5" name="Rectangle 194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6" name="Rectangle 198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7" name="Rectangle 273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8" name="Rectangle 277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39" name="Rectangle 281"/>
          <p:cNvSpPr>
            <a:spLocks noChangeArrowheads="1"/>
          </p:cNvSpPr>
          <p:nvPr/>
        </p:nvSpPr>
        <p:spPr bwMode="auto">
          <a:xfrm>
            <a:off x="1122363" y="-1047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40" name="Rectangle 312"/>
          <p:cNvSpPr>
            <a:spLocks noChangeArrowheads="1"/>
          </p:cNvSpPr>
          <p:nvPr/>
        </p:nvSpPr>
        <p:spPr bwMode="auto">
          <a:xfrm>
            <a:off x="2243138" y="-2571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41" name="Rectangle 316"/>
          <p:cNvSpPr>
            <a:spLocks noChangeArrowheads="1"/>
          </p:cNvSpPr>
          <p:nvPr/>
        </p:nvSpPr>
        <p:spPr bwMode="auto">
          <a:xfrm>
            <a:off x="2243138" y="-2571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42" name="Rectangle 320"/>
          <p:cNvSpPr>
            <a:spLocks noChangeArrowheads="1"/>
          </p:cNvSpPr>
          <p:nvPr/>
        </p:nvSpPr>
        <p:spPr bwMode="auto">
          <a:xfrm>
            <a:off x="2243138" y="-257175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732588" y="2492375"/>
          <a:ext cx="1257300" cy="485775"/>
        </p:xfrm>
        <a:graphic>
          <a:graphicData uri="http://schemas.openxmlformats.org/presentationml/2006/ole">
            <p:oleObj spid="_x0000_s1038" name="Imagem de bitmap" r:id="rId3" imgW="1257476" imgH="485586" progId="PBrush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7092950" y="4508500"/>
          <a:ext cx="714375" cy="695325"/>
        </p:xfrm>
        <a:graphic>
          <a:graphicData uri="http://schemas.openxmlformats.org/presentationml/2006/ole">
            <p:oleObj spid="_x0000_s1039" name="Imagem de bitmap" r:id="rId4" imgW="714286" imgH="695238" progId="PBrush">
              <p:embed/>
            </p:oleObj>
          </a:graphicData>
        </a:graphic>
      </p:graphicFrame>
      <p:sp>
        <p:nvSpPr>
          <p:cNvPr id="1043" name="Rectangle 401"/>
          <p:cNvSpPr>
            <a:spLocks noChangeArrowheads="1"/>
          </p:cNvSpPr>
          <p:nvPr/>
        </p:nvSpPr>
        <p:spPr bwMode="auto">
          <a:xfrm>
            <a:off x="1698625" y="965200"/>
            <a:ext cx="184308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44" name="Rectangle 405"/>
          <p:cNvSpPr>
            <a:spLocks noChangeArrowheads="1"/>
          </p:cNvSpPr>
          <p:nvPr/>
        </p:nvSpPr>
        <p:spPr bwMode="auto">
          <a:xfrm>
            <a:off x="1698625" y="965200"/>
            <a:ext cx="1843088" cy="0"/>
          </a:xfrm>
          <a:prstGeom prst="rect">
            <a:avLst/>
          </a:prstGeom>
          <a:solidFill>
            <a:srgbClr val="F3F3F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1045" name="Rectangle 409"/>
          <p:cNvSpPr>
            <a:spLocks noChangeArrowheads="1"/>
          </p:cNvSpPr>
          <p:nvPr/>
        </p:nvSpPr>
        <p:spPr bwMode="auto">
          <a:xfrm>
            <a:off x="1698625" y="965200"/>
            <a:ext cx="184308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24058" name="Group 506"/>
          <p:cNvGraphicFramePr>
            <a:graphicFrameLocks noGrp="1"/>
          </p:cNvGraphicFramePr>
          <p:nvPr/>
        </p:nvGraphicFramePr>
        <p:xfrm>
          <a:off x="323850" y="1196975"/>
          <a:ext cx="8497888" cy="5273674"/>
        </p:xfrm>
        <a:graphic>
          <a:graphicData uri="http://schemas.openxmlformats.org/drawingml/2006/table">
            <a:tbl>
              <a:tblPr/>
              <a:tblGrid>
                <a:gridCol w="1368425"/>
                <a:gridCol w="4679950"/>
                <a:gridCol w="2449513"/>
              </a:tblGrid>
              <a:tr h="33532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Objeto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Descrição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Figura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</a:tr>
              <a:tr h="20119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Evento</a:t>
                      </a:r>
                      <a:endParaRPr kumimoji="0" lang="pt-B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É algo que 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acontece durante um processo do negócio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Estes eventos afetam o fluxo do processo e têm geralmente uma causa (</a:t>
                      </a: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trigger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 ou um impacto (</a:t>
                      </a: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result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). Há três tipos de eventos, baseados sobre quando afetam o fluxo: Start, </a:t>
                      </a:r>
                      <a:r>
                        <a:rPr kumimoji="0" lang="pt-B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Intermediate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, e End. </a:t>
                      </a:r>
                      <a:endParaRPr kumimoji="0" lang="pt-B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32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Atividade</a:t>
                      </a:r>
                      <a:endParaRPr kumimoji="0" lang="pt-B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É um termo genérico para um 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trabalho executado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Os tipos de atividades são: Tarefas e sub-processos. O sub-processo é distinguido por uma pequena cruz no centro inferior da figura.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146321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Gateway</a:t>
                      </a:r>
                      <a:endParaRPr kumimoji="0" lang="pt-B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É usado para 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controlar a divergência e a convergência da seqüência de um fluxo</a:t>
                      </a:r>
                      <a:r>
                        <a:rPr kumimoji="0" lang="pt-B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Assim, determinará decisões tradicionais, como juntar ou dividir trajetos. </a:t>
                      </a:r>
                      <a:endParaRPr kumimoji="0" lang="pt-B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6948488" y="4076700"/>
          <a:ext cx="1152525" cy="762000"/>
        </p:xfrm>
        <a:graphic>
          <a:graphicData uri="http://schemas.openxmlformats.org/presentationml/2006/ole">
            <p:oleObj spid="_x0000_s1040" name="Imagem de bitmap" r:id="rId5" imgW="1152381" imgH="762106" progId="PBrush">
              <p:embed/>
            </p:oleObj>
          </a:graphicData>
        </a:graphic>
      </p:graphicFrame>
      <p:sp>
        <p:nvSpPr>
          <p:cNvPr id="1068" name="Rectangle 489"/>
          <p:cNvSpPr>
            <a:spLocks noChangeArrowheads="1"/>
          </p:cNvSpPr>
          <p:nvPr/>
        </p:nvSpPr>
        <p:spPr bwMode="auto">
          <a:xfrm>
            <a:off x="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7235825" y="5516563"/>
          <a:ext cx="714375" cy="695325"/>
        </p:xfrm>
        <a:graphic>
          <a:graphicData uri="http://schemas.openxmlformats.org/presentationml/2006/ole">
            <p:oleObj spid="_x0000_s1041" name="Imagem de bitmap" r:id="rId6" imgW="714286" imgH="695238" progId="PBrush">
              <p:embed/>
            </p:oleObj>
          </a:graphicData>
        </a:graphic>
      </p:graphicFrame>
      <p:sp>
        <p:nvSpPr>
          <p:cNvPr id="1069" name="Retângulo 24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(tradução)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smtClean="0"/>
              <a:t>Objetos de Conexão</a:t>
            </a:r>
          </a:p>
        </p:txBody>
      </p:sp>
      <p:sp>
        <p:nvSpPr>
          <p:cNvPr id="2054" name="Rectangle 57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55" name="Rectangle 61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56" name="Rectangle 65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57" name="Rectangle 69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58" name="Rectangle 73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59" name="Rectangle 77"/>
          <p:cNvSpPr>
            <a:spLocks noChangeArrowheads="1"/>
          </p:cNvSpPr>
          <p:nvPr/>
        </p:nvSpPr>
        <p:spPr bwMode="auto">
          <a:xfrm>
            <a:off x="2243138" y="-3714750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60" name="Rectangle 227"/>
          <p:cNvSpPr>
            <a:spLocks noChangeArrowheads="1"/>
          </p:cNvSpPr>
          <p:nvPr/>
        </p:nvSpPr>
        <p:spPr bwMode="auto">
          <a:xfrm>
            <a:off x="1803400" y="1604963"/>
            <a:ext cx="1698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61" name="Rectangle 231"/>
          <p:cNvSpPr>
            <a:spLocks noChangeArrowheads="1"/>
          </p:cNvSpPr>
          <p:nvPr/>
        </p:nvSpPr>
        <p:spPr bwMode="auto">
          <a:xfrm>
            <a:off x="1803400" y="1604963"/>
            <a:ext cx="1698625" cy="0"/>
          </a:xfrm>
          <a:prstGeom prst="rect">
            <a:avLst/>
          </a:prstGeom>
          <a:solidFill>
            <a:srgbClr val="F3F3F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2062" name="Rectangle 235"/>
          <p:cNvSpPr>
            <a:spLocks noChangeArrowheads="1"/>
          </p:cNvSpPr>
          <p:nvPr/>
        </p:nvSpPr>
        <p:spPr bwMode="auto">
          <a:xfrm>
            <a:off x="1803400" y="1604963"/>
            <a:ext cx="16986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30020" name="Group 324"/>
          <p:cNvGraphicFramePr>
            <a:graphicFrameLocks noGrp="1"/>
          </p:cNvGraphicFramePr>
          <p:nvPr/>
        </p:nvGraphicFramePr>
        <p:xfrm>
          <a:off x="395288" y="1557338"/>
          <a:ext cx="8280400" cy="4264044"/>
        </p:xfrm>
        <a:graphic>
          <a:graphicData uri="http://schemas.openxmlformats.org/drawingml/2006/table">
            <a:tbl>
              <a:tblPr/>
              <a:tblGrid>
                <a:gridCol w="1584325"/>
                <a:gridCol w="4156075"/>
                <a:gridCol w="2540000"/>
              </a:tblGrid>
              <a:tr h="3352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Objeto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Descrição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Figura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</a:tr>
              <a:tr h="11683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Fluxo de seqüência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É usado para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mostrar a ordem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(seqüência) com que as atividades serão executadas em um processo.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683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Fluxo de mensagem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É usado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mostrar o fluxo das mensagens entre dois participante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s diferentes que os emitem e recebem.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159214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Associação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É usada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para associar dados, texto, e outros artefatos com os objetos de fluxo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. As associações são usadas para mostrar as entradas e as saídas das atividades.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85" name="Rectangle 30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6588125" y="2205038"/>
          <a:ext cx="1466850" cy="257175"/>
        </p:xfrm>
        <a:graphic>
          <a:graphicData uri="http://schemas.openxmlformats.org/presentationml/2006/ole">
            <p:oleObj spid="_x0000_s2059" name="Imagem de bitmap" r:id="rId3" imgW="1467055" imgH="257007" progId="PBrush">
              <p:embed/>
            </p:oleObj>
          </a:graphicData>
        </a:graphic>
      </p:graphicFrame>
      <p:sp>
        <p:nvSpPr>
          <p:cNvPr id="2086" name="Rectangle 309"/>
          <p:cNvSpPr>
            <a:spLocks noChangeArrowheads="1"/>
          </p:cNvSpPr>
          <p:nvPr/>
        </p:nvSpPr>
        <p:spPr bwMode="auto">
          <a:xfrm>
            <a:off x="0" y="3343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659563" y="3429000"/>
          <a:ext cx="1524000" cy="171450"/>
        </p:xfrm>
        <a:graphic>
          <a:graphicData uri="http://schemas.openxmlformats.org/presentationml/2006/ole">
            <p:oleObj spid="_x0000_s2060" name="Imagem de bitmap" r:id="rId4" imgW="1523810" imgH="171338" progId="PBrush">
              <p:embed/>
            </p:oleObj>
          </a:graphicData>
        </a:graphic>
      </p:graphicFrame>
      <p:sp>
        <p:nvSpPr>
          <p:cNvPr id="2087" name="Rectangle 311"/>
          <p:cNvSpPr>
            <a:spLocks noChangeArrowheads="1"/>
          </p:cNvSpPr>
          <p:nvPr/>
        </p:nvSpPr>
        <p:spPr bwMode="auto">
          <a:xfrm>
            <a:off x="0" y="3343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588125" y="4724400"/>
          <a:ext cx="1562100" cy="171450"/>
        </p:xfrm>
        <a:graphic>
          <a:graphicData uri="http://schemas.openxmlformats.org/presentationml/2006/ole">
            <p:oleObj spid="_x0000_s2061" name="Imagem de bitmap" r:id="rId5" imgW="1561905" imgH="171338" progId="PBrush">
              <p:embed/>
            </p:oleObj>
          </a:graphicData>
        </a:graphic>
      </p:graphicFrame>
      <p:sp>
        <p:nvSpPr>
          <p:cNvPr id="2088" name="Retângulo 19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(tradução)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pt-BR" sz="4000"/>
              <a:t>Tipos de SI em organizações (2)</a:t>
            </a:r>
            <a:r>
              <a:rPr lang="ar-SA" sz="4000">
                <a:cs typeface="Arial" charset="0"/>
              </a:rPr>
              <a:t>‏</a:t>
            </a:r>
            <a:endParaRPr lang="pt-BR" sz="400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8229600" cy="4327525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Divisão por áreas funcionais:</a:t>
            </a:r>
          </a:p>
          <a:p>
            <a:pPr lvl="1"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 Vendas e Marketing</a:t>
            </a:r>
          </a:p>
          <a:p>
            <a:pPr lvl="1"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 Produção e Manufatura</a:t>
            </a:r>
          </a:p>
          <a:p>
            <a:pPr lvl="1"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 Finanças e Contabilidade</a:t>
            </a:r>
          </a:p>
          <a:p>
            <a:pPr lvl="1"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 Recursos Humanos</a:t>
            </a:r>
          </a:p>
          <a:p>
            <a:pPr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pt-BR"/>
              <a:t>Uma organização típica pode possuir SIs em cada um dos três níveis para cada área funcional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Exemplo : Modelagem processo 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9500"/>
            <a:ext cx="9144000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468313" y="1916113"/>
            <a:ext cx="828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2400"/>
              <a:t>A simbologia da BMPN permite criar modelos de processos para finalidades de documentação e comunicação </a:t>
            </a:r>
          </a:p>
        </p:txBody>
      </p:sp>
      <p:sp>
        <p:nvSpPr>
          <p:cNvPr id="33797" name="Retângulo 4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smtClean="0"/>
              <a:t>Swimlanes</a:t>
            </a:r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2243138" y="1814513"/>
            <a:ext cx="1711325" cy="0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3078" name="Rectangle 12"/>
          <p:cNvSpPr>
            <a:spLocks noChangeArrowheads="1"/>
          </p:cNvSpPr>
          <p:nvPr/>
        </p:nvSpPr>
        <p:spPr bwMode="auto">
          <a:xfrm>
            <a:off x="2243138" y="1814513"/>
            <a:ext cx="17113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3079" name="Rectangle 57"/>
          <p:cNvSpPr>
            <a:spLocks noChangeArrowheads="1"/>
          </p:cNvSpPr>
          <p:nvPr/>
        </p:nvSpPr>
        <p:spPr bwMode="auto">
          <a:xfrm>
            <a:off x="1698625" y="2197100"/>
            <a:ext cx="23653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3080" name="Rectangle 61"/>
          <p:cNvSpPr>
            <a:spLocks noChangeArrowheads="1"/>
          </p:cNvSpPr>
          <p:nvPr/>
        </p:nvSpPr>
        <p:spPr bwMode="auto">
          <a:xfrm>
            <a:off x="1698625" y="2197100"/>
            <a:ext cx="2365375" cy="0"/>
          </a:xfrm>
          <a:prstGeom prst="rect">
            <a:avLst/>
          </a:prstGeom>
          <a:solidFill>
            <a:srgbClr val="F3F3F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30845" name="Group 125"/>
          <p:cNvGraphicFramePr>
            <a:graphicFrameLocks noGrp="1"/>
          </p:cNvGraphicFramePr>
          <p:nvPr/>
        </p:nvGraphicFramePr>
        <p:xfrm>
          <a:off x="395288" y="2493963"/>
          <a:ext cx="8569325" cy="3527425"/>
        </p:xfrm>
        <a:graphic>
          <a:graphicData uri="http://schemas.openxmlformats.org/drawingml/2006/table">
            <a:tbl>
              <a:tblPr/>
              <a:tblGrid>
                <a:gridCol w="1592262"/>
                <a:gridCol w="3451225"/>
                <a:gridCol w="3525838"/>
              </a:tblGrid>
              <a:tr h="3937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Objeto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Descrição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Figura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</a:tr>
              <a:tr h="19589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Pool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Um </a:t>
                      </a:r>
                      <a:r>
                        <a:rPr kumimoji="0" lang="pt-B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pool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representa a área de atuação de um participante em um process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o.  Ele atua como um container gráfico para dividir um conjunto de atividades de outros </a:t>
                      </a:r>
                      <a:r>
                        <a:rPr kumimoji="0" lang="pt-B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pools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, geralmente no contexto de situações de B2B. 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47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Lane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Uma </a:t>
                      </a:r>
                      <a:r>
                        <a:rPr kumimoji="0" lang="pt-BR" sz="16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lane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é uma subdivisão dentro de um </a:t>
                      </a:r>
                      <a:r>
                        <a:rPr kumimoji="0" lang="pt-BR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pool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usado para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organizar e categorizar as atividades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3099" name="Rectangle 113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5940425" y="3303588"/>
          <a:ext cx="2735263" cy="639762"/>
        </p:xfrm>
        <a:graphic>
          <a:graphicData uri="http://schemas.openxmlformats.org/presentationml/2006/ole">
            <p:oleObj spid="_x0000_s3080" name="Imagem de bitmap" r:id="rId3" imgW="3561905" imgH="828791" progId="PBrush">
              <p:embed/>
            </p:oleObj>
          </a:graphicData>
        </a:graphic>
      </p:graphicFrame>
      <p:sp>
        <p:nvSpPr>
          <p:cNvPr id="3100" name="Rectangle 115"/>
          <p:cNvSpPr>
            <a:spLocks noChangeArrowheads="1"/>
          </p:cNvSpPr>
          <p:nvPr/>
        </p:nvSpPr>
        <p:spPr bwMode="auto">
          <a:xfrm>
            <a:off x="0" y="3171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940425" y="4894263"/>
          <a:ext cx="2663825" cy="622300"/>
        </p:xfrm>
        <a:graphic>
          <a:graphicData uri="http://schemas.openxmlformats.org/presentationml/2006/ole">
            <p:oleObj spid="_x0000_s3081" name="Imagem de bitmap" r:id="rId4" imgW="3572374" imgH="847843" progId="PBrush">
              <p:embed/>
            </p:oleObj>
          </a:graphicData>
        </a:graphic>
      </p:graphicFrame>
      <p:sp>
        <p:nvSpPr>
          <p:cNvPr id="3101" name="Rectangle 116"/>
          <p:cNvSpPr>
            <a:spLocks noChangeArrowheads="1"/>
          </p:cNvSpPr>
          <p:nvPr/>
        </p:nvSpPr>
        <p:spPr bwMode="auto">
          <a:xfrm>
            <a:off x="611188" y="1574800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3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pt-BR" sz="2000"/>
              <a:t>Funcionam como um mecanismo de organização  das atividades em categorias visuais separadas.</a:t>
            </a:r>
          </a:p>
        </p:txBody>
      </p:sp>
      <p:sp>
        <p:nvSpPr>
          <p:cNvPr id="3102" name="Retângulo 13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(tradução)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7543800" cy="1295401"/>
          </a:xfrm>
        </p:spPr>
        <p:txBody>
          <a:bodyPr/>
          <a:lstStyle/>
          <a:p>
            <a:pPr eaLnBrk="1" hangingPunct="1"/>
            <a:r>
              <a:rPr lang="pt-PT" smtClean="0"/>
              <a:t>Swimlanes</a:t>
            </a:r>
            <a:r>
              <a:rPr lang="pt-BR" i="1" smtClean="0"/>
              <a:t> - </a:t>
            </a:r>
            <a:r>
              <a:rPr lang="pt-BR" smtClean="0"/>
              <a:t>pools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052513"/>
            <a:ext cx="8229600" cy="3886200"/>
          </a:xfrm>
        </p:spPr>
        <p:txBody>
          <a:bodyPr/>
          <a:lstStyle/>
          <a:p>
            <a:pPr eaLnBrk="1" hangingPunct="1"/>
            <a:r>
              <a:rPr lang="pt-BR" sz="2400" i="1" smtClean="0"/>
              <a:t>Pools</a:t>
            </a:r>
            <a:r>
              <a:rPr lang="pt-BR" sz="2400" smtClean="0"/>
              <a:t> são </a:t>
            </a:r>
            <a:r>
              <a:rPr lang="pt-BR" sz="2400" smtClean="0">
                <a:solidFill>
                  <a:schemeClr val="accent2"/>
                </a:solidFill>
              </a:rPr>
              <a:t>utilizados para delimitar entidades de negócio </a:t>
            </a:r>
            <a:r>
              <a:rPr lang="pt-BR" sz="2400" smtClean="0"/>
              <a:t>ou participantes que se comunicam no diagrama do processo.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49500"/>
            <a:ext cx="7777162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tângulo 4"/>
          <p:cNvSpPr>
            <a:spLocks noChangeArrowheads="1"/>
          </p:cNvSpPr>
          <p:nvPr/>
        </p:nvSpPr>
        <p:spPr bwMode="auto">
          <a:xfrm>
            <a:off x="2771775" y="6524625"/>
            <a:ext cx="5903913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i="1" smtClean="0"/>
              <a:t>Lanes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Os objetos do tipo </a:t>
            </a:r>
            <a:r>
              <a:rPr lang="pt-BR" i="1" smtClean="0"/>
              <a:t>lanes</a:t>
            </a:r>
            <a:r>
              <a:rPr lang="pt-BR" smtClean="0"/>
              <a:t> são utilizados para </a:t>
            </a:r>
            <a:r>
              <a:rPr lang="pt-BR" smtClean="0">
                <a:solidFill>
                  <a:schemeClr val="accent2"/>
                </a:solidFill>
              </a:rPr>
              <a:t>separar/definir</a:t>
            </a:r>
            <a:r>
              <a:rPr lang="pt-BR" smtClean="0"/>
              <a:t> as atividades associadas a uma função ou papel específico</a:t>
            </a:r>
          </a:p>
          <a:p>
            <a:pPr eaLnBrk="1" hangingPunct="1"/>
            <a:r>
              <a:rPr lang="pt-BR" smtClean="0"/>
              <a:t>Exemplo: Em um </a:t>
            </a:r>
            <a:r>
              <a:rPr lang="pt-BR" smtClean="0">
                <a:solidFill>
                  <a:schemeClr val="accent2"/>
                </a:solidFill>
              </a:rPr>
              <a:t>pool</a:t>
            </a:r>
            <a:r>
              <a:rPr lang="pt-BR" smtClean="0"/>
              <a:t> que representa uma organização; uma </a:t>
            </a:r>
            <a:r>
              <a:rPr lang="pt-BR" i="1" smtClean="0">
                <a:solidFill>
                  <a:schemeClr val="accent2"/>
                </a:solidFill>
              </a:rPr>
              <a:t>lane</a:t>
            </a:r>
            <a:r>
              <a:rPr lang="pt-BR" smtClean="0"/>
              <a:t> poderia representar um departamento dentro dessa organização.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Exemplo uso de </a:t>
            </a:r>
            <a:r>
              <a:rPr lang="pt-BR" i="1" smtClean="0"/>
              <a:t>lanes</a:t>
            </a:r>
            <a:r>
              <a:rPr lang="pt-BR" smtClean="0"/>
              <a:t> </a:t>
            </a:r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5038"/>
            <a:ext cx="5218112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tângulo 3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(tradução)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 eaLnBrk="1" hangingPunct="1"/>
            <a:r>
              <a:rPr lang="pt-BR" smtClean="0"/>
              <a:t>Artefatos (Artefacts)</a:t>
            </a:r>
          </a:p>
        </p:txBody>
      </p:sp>
      <p:sp>
        <p:nvSpPr>
          <p:cNvPr id="4102" name="Rectangle 12"/>
          <p:cNvSpPr>
            <a:spLocks noChangeArrowheads="1"/>
          </p:cNvSpPr>
          <p:nvPr/>
        </p:nvSpPr>
        <p:spPr bwMode="auto">
          <a:xfrm>
            <a:off x="1698625" y="1878013"/>
            <a:ext cx="1908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4103" name="Rectangle 16"/>
          <p:cNvSpPr>
            <a:spLocks noChangeArrowheads="1"/>
          </p:cNvSpPr>
          <p:nvPr/>
        </p:nvSpPr>
        <p:spPr bwMode="auto">
          <a:xfrm>
            <a:off x="1698625" y="1878013"/>
            <a:ext cx="1908175" cy="0"/>
          </a:xfrm>
          <a:prstGeom prst="rect">
            <a:avLst/>
          </a:prstGeom>
          <a:solidFill>
            <a:srgbClr val="F3F3F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4104" name="Rectangle 20"/>
          <p:cNvSpPr>
            <a:spLocks noChangeArrowheads="1"/>
          </p:cNvSpPr>
          <p:nvPr/>
        </p:nvSpPr>
        <p:spPr bwMode="auto">
          <a:xfrm>
            <a:off x="1698625" y="1878013"/>
            <a:ext cx="190817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47211" name="Group 107"/>
          <p:cNvGraphicFramePr>
            <a:graphicFrameLocks noGrp="1"/>
          </p:cNvGraphicFramePr>
          <p:nvPr/>
        </p:nvGraphicFramePr>
        <p:xfrm>
          <a:off x="179388" y="2205038"/>
          <a:ext cx="8785225" cy="4248151"/>
        </p:xfrm>
        <a:graphic>
          <a:graphicData uri="http://schemas.openxmlformats.org/drawingml/2006/table">
            <a:tbl>
              <a:tblPr/>
              <a:tblGrid>
                <a:gridCol w="1997075"/>
                <a:gridCol w="3871912"/>
                <a:gridCol w="2916238"/>
              </a:tblGrid>
              <a:tr h="3762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Objeto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Descrição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Figura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06060"/>
                    </a:solidFill>
                  </a:tcPr>
                </a:tc>
              </a:tr>
              <a:tr h="16240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Objetos de dados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 objeto de dado é um mecanismo para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mostrar como os dados são requeridos ou produzidos por atividades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São conectados às atividades com as associações. 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Grupo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Um grupo é representado por um retângulo e pode ser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usado para finalidades de documentação ou de análise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. Enfatizar uma relação.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11239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Anotações</a:t>
                      </a:r>
                      <a:endParaRPr kumimoji="0" lang="pt-B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As anotações são mecanismos para 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fornecer informações adicionais para o leitor</a:t>
                      </a: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 de um diagrama BPMN. </a:t>
                      </a:r>
                      <a:endParaRPr kumimoji="0" lang="pt-B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pt-BR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27" name="Rectangle 89"/>
          <p:cNvSpPr>
            <a:spLocks noChangeArrowheads="1"/>
          </p:cNvSpPr>
          <p:nvPr/>
        </p:nvSpPr>
        <p:spPr bwMode="auto">
          <a:xfrm>
            <a:off x="0" y="2990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7164388" y="2852738"/>
          <a:ext cx="647700" cy="876300"/>
        </p:xfrm>
        <a:graphic>
          <a:graphicData uri="http://schemas.openxmlformats.org/presentationml/2006/ole">
            <p:oleObj spid="_x0000_s4107" name="Imagem de bitmap" r:id="rId3" imgW="647619" imgH="876190" progId="PBrush">
              <p:embed/>
            </p:oleObj>
          </a:graphicData>
        </a:graphic>
      </p:graphicFrame>
      <p:sp>
        <p:nvSpPr>
          <p:cNvPr id="4128" name="Rectangle 91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7019925" y="4365625"/>
          <a:ext cx="781050" cy="619125"/>
        </p:xfrm>
        <a:graphic>
          <a:graphicData uri="http://schemas.openxmlformats.org/presentationml/2006/ole">
            <p:oleObj spid="_x0000_s4108" name="Imagem de bitmap" r:id="rId4" imgW="1371429" imgH="1095528" progId="PBrush">
              <p:embed/>
            </p:oleObj>
          </a:graphicData>
        </a:graphic>
      </p:graphicFrame>
      <p:sp>
        <p:nvSpPr>
          <p:cNvPr id="4129" name="Rectangle 93"/>
          <p:cNvSpPr>
            <a:spLocks noChangeArrowheads="1"/>
          </p:cNvSpPr>
          <p:nvPr/>
        </p:nvSpPr>
        <p:spPr bwMode="auto">
          <a:xfrm>
            <a:off x="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588125" y="5516563"/>
          <a:ext cx="1857375" cy="695325"/>
        </p:xfrm>
        <a:graphic>
          <a:graphicData uri="http://schemas.openxmlformats.org/presentationml/2006/ole">
            <p:oleObj spid="_x0000_s4109" name="Imagem de bitmap" r:id="rId5" imgW="1857143" imgH="695238" progId="PBrush">
              <p:embed/>
            </p:oleObj>
          </a:graphicData>
        </a:graphic>
      </p:graphicFrame>
      <p:sp>
        <p:nvSpPr>
          <p:cNvPr id="4130" name="Rectangle 94"/>
          <p:cNvSpPr>
            <a:spLocks noChangeArrowheads="1"/>
          </p:cNvSpPr>
          <p:nvPr/>
        </p:nvSpPr>
        <p:spPr bwMode="auto">
          <a:xfrm>
            <a:off x="250825" y="1700213"/>
            <a:ext cx="843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2400"/>
              <a:t>Ilustram as entradas e as saídas das atividades no processo</a:t>
            </a:r>
            <a:r>
              <a:rPr lang="pt-BR"/>
              <a:t> </a:t>
            </a:r>
          </a:p>
        </p:txBody>
      </p:sp>
      <p:sp>
        <p:nvSpPr>
          <p:cNvPr id="4131" name="Retângulo 13"/>
          <p:cNvSpPr>
            <a:spLocks noChangeArrowheads="1"/>
          </p:cNvSpPr>
          <p:nvPr/>
        </p:nvSpPr>
        <p:spPr bwMode="auto">
          <a:xfrm>
            <a:off x="3203575" y="6524625"/>
            <a:ext cx="5905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(tradução)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Exemplo : Uso de artefatos 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87525"/>
            <a:ext cx="5256212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tângulo 3"/>
          <p:cNvSpPr>
            <a:spLocks noChangeArrowheads="1"/>
          </p:cNvSpPr>
          <p:nvPr/>
        </p:nvSpPr>
        <p:spPr bwMode="auto">
          <a:xfrm>
            <a:off x="5076825" y="6524625"/>
            <a:ext cx="5903913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Introduction to BPMN - </a:t>
            </a:r>
            <a:r>
              <a:rPr lang="en-US" sz="800">
                <a:solidFill>
                  <a:schemeClr val="accent2"/>
                </a:solidFill>
              </a:rPr>
              <a:t>Stephen A. White, IBM Corporation  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>
          <a:xfrm>
            <a:off x="468313" y="-26988"/>
            <a:ext cx="8424862" cy="1433513"/>
          </a:xfrm>
        </p:spPr>
        <p:txBody>
          <a:bodyPr/>
          <a:lstStyle/>
          <a:p>
            <a:pPr eaLnBrk="1" hangingPunct="1"/>
            <a:r>
              <a:rPr lang="pt-BR" sz="3200" smtClean="0"/>
              <a:t>Exemplo processos – Ministério Público - AP</a:t>
            </a:r>
          </a:p>
        </p:txBody>
      </p:sp>
      <p:sp>
        <p:nvSpPr>
          <p:cNvPr id="389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38916" name="AutoShape 2" descr="http://www.mp.ap.gov.br/virtualizacao/wp-content/uploads/2010/07/P2-DOE-MP1.png"/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sp>
        <p:nvSpPr>
          <p:cNvPr id="38917" name="AutoShape 4" descr="http://www.mp.ap.gov.br/virtualizacao/wp-content/uploads/2010/07/P2-DOE-MP1.png"/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pt-BR"/>
          </a:p>
        </p:txBody>
      </p:sp>
      <p:pic>
        <p:nvPicPr>
          <p:cNvPr id="38918" name="Picture 5" descr="C:\Users\Luciano\Downloads\P2-Distribuição-e-Tramitação-de-Processos-Judiciais-de-1º-no-MP-AP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847725"/>
            <a:ext cx="4344987" cy="596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6" descr="C:\Users\Luciano\Downloads\P2-DOE-MP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942975"/>
            <a:ext cx="41656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Retângulo 7"/>
          <p:cNvSpPr>
            <a:spLocks noChangeArrowheads="1"/>
          </p:cNvSpPr>
          <p:nvPr/>
        </p:nvSpPr>
        <p:spPr bwMode="auto">
          <a:xfrm>
            <a:off x="4787900" y="6651625"/>
            <a:ext cx="59055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pt-BR" sz="800">
                <a:solidFill>
                  <a:schemeClr val="accent2"/>
                </a:solidFill>
              </a:rPr>
              <a:t>Fonte: </a:t>
            </a:r>
            <a:r>
              <a:rPr lang="pt-BR" sz="800">
                <a:solidFill>
                  <a:schemeClr val="accent2"/>
                </a:solidFill>
                <a:hlinkClick r:id="rId4"/>
              </a:rPr>
              <a:t>http://www.mp.ap.gov.br/virtualizacao</a:t>
            </a:r>
            <a:r>
              <a:rPr lang="pt-BR" sz="800">
                <a:hlinkClick r:id="rId4"/>
              </a:rPr>
              <a:t>/</a:t>
            </a:r>
            <a:endParaRPr lang="pt-BR" sz="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Conclusão</a:t>
            </a:r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Processos apresentam uma visão de como uma tarefa deve ser realizada,</a:t>
            </a:r>
          </a:p>
          <a:p>
            <a:pPr eaLnBrk="1" hangingPunct="1"/>
            <a:r>
              <a:rPr lang="pt-BR" smtClean="0"/>
              <a:t>Modelagem de processo demanda descrição das tarefas como elas estão e de análise para otimizá-las,</a:t>
            </a:r>
          </a:p>
          <a:p>
            <a:pPr eaLnBrk="1" hangingPunct="1"/>
            <a:r>
              <a:rPr lang="pt-BR" smtClean="0"/>
              <a:t>Necessita validação</a:t>
            </a:r>
          </a:p>
          <a:p>
            <a:pPr eaLnBrk="1" hangingPunct="1"/>
            <a:r>
              <a:rPr lang="pt-BR" smtClean="0"/>
              <a:t>Atenção ao tratamento de exceções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2" charset="0"/>
            <a:cs typeface="Lucida Sans Unicode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2" charset="0"/>
            <a:cs typeface="Lucida Sans Unicode" pitchFamily="32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sign padrão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2" charset="0"/>
            <a:cs typeface="Lucida Sans Unicode" pitchFamily="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2" charset="0"/>
            <a:cs typeface="Lucida Sans Unicode" pitchFamily="32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3542</Words>
  <Application>Microsoft Office PowerPoint</Application>
  <PresentationFormat>Apresentação na tela (4:3)</PresentationFormat>
  <Paragraphs>613</Paragraphs>
  <Slides>98</Slides>
  <Notes>47</Notes>
  <HiddenSlides>14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98</vt:i4>
      </vt:variant>
    </vt:vector>
  </HeadingPairs>
  <TitlesOfParts>
    <vt:vector size="101" baseType="lpstr">
      <vt:lpstr>Design padrão</vt:lpstr>
      <vt:lpstr>Design padrão</vt:lpstr>
      <vt:lpstr>Imagem de bitmap</vt:lpstr>
      <vt:lpstr>Fundamentos de Sistemas de Informação (ACH2014)‏</vt:lpstr>
      <vt:lpstr>Créditos</vt:lpstr>
      <vt:lpstr>Programa da aula</vt:lpstr>
      <vt:lpstr>Objetivos empresariais dos SIs</vt:lpstr>
      <vt:lpstr>Evolução do uso de SI nas organizações</vt:lpstr>
      <vt:lpstr>Evolução do uso de SI nas organizações (2)‏</vt:lpstr>
      <vt:lpstr>Visão: a “firma digital”</vt:lpstr>
      <vt:lpstr>Tipos de SI em organizações</vt:lpstr>
      <vt:lpstr>Tipos de SI em organizações (2)‏</vt:lpstr>
      <vt:lpstr>Exemplos de SI para Vendas e Marketing</vt:lpstr>
      <vt:lpstr>Exemplos de SI para Produção</vt:lpstr>
      <vt:lpstr>Exemplos de SI para Finanças e Contabilidade</vt:lpstr>
      <vt:lpstr>Exemplos de SI para RH</vt:lpstr>
      <vt:lpstr>Tipos de SI</vt:lpstr>
      <vt:lpstr>Tipos de SI</vt:lpstr>
      <vt:lpstr>Tipos de SI em organizações (3)‏</vt:lpstr>
      <vt:lpstr>Tipos de SI em organizações (3)‏</vt:lpstr>
      <vt:lpstr>Tipos de SI</vt:lpstr>
      <vt:lpstr>Tipos de SI</vt:lpstr>
      <vt:lpstr>Slide 20</vt:lpstr>
      <vt:lpstr>Slide 21</vt:lpstr>
      <vt:lpstr>Slide 22</vt:lpstr>
      <vt:lpstr>Relação entre SPT e SIG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Relação entre tipos de SI</vt:lpstr>
      <vt:lpstr>Tipos de SI</vt:lpstr>
      <vt:lpstr>Tipos de SI</vt:lpstr>
      <vt:lpstr>Tipos de SI – Integração de funções</vt:lpstr>
      <vt:lpstr>Slide 35</vt:lpstr>
      <vt:lpstr>Slide 36</vt:lpstr>
      <vt:lpstr>Aplicativos Integrados</vt:lpstr>
      <vt:lpstr>Aplicativos Integrados</vt:lpstr>
      <vt:lpstr>Sistemas Integrados ou Corporativos (ES)‏</vt:lpstr>
      <vt:lpstr>Sistemas Integrados</vt:lpstr>
      <vt:lpstr>Sistemas Integrados e BD</vt:lpstr>
      <vt:lpstr>Tipos de SI – Integração de Funções</vt:lpstr>
      <vt:lpstr>Tipos de SI – Integração de Funções</vt:lpstr>
      <vt:lpstr>Tipos de SI – Integração de Funções</vt:lpstr>
      <vt:lpstr>Tipos de SI – Integração de Funções</vt:lpstr>
      <vt:lpstr>Evolução dos Sistemas Integrados</vt:lpstr>
      <vt:lpstr>Evolução dos Sistemas Integrados</vt:lpstr>
      <vt:lpstr>Evolução dos Sistemas Integrados</vt:lpstr>
      <vt:lpstr>Evolução dos Sistemas Integrados</vt:lpstr>
      <vt:lpstr>Evolução dos Sistemas Integrados</vt:lpstr>
      <vt:lpstr>Evolução dos Sistemas Integrados</vt:lpstr>
      <vt:lpstr>Estratégias para fora das fronteiras  </vt:lpstr>
      <vt:lpstr>Slide 53</vt:lpstr>
      <vt:lpstr>Slide 54</vt:lpstr>
      <vt:lpstr>Quem é o cliente interno? (Entrevista de Mario Persona)</vt:lpstr>
      <vt:lpstr>Fracassos e Dificuldades do ERP</vt:lpstr>
      <vt:lpstr>Sistemas de Gerenciamento do Relacionamento com Clientes (CRM)‏</vt:lpstr>
      <vt:lpstr>Sistemas de Gerenciamento da Cadeia de Suprimentos (SCM)‏</vt:lpstr>
      <vt:lpstr>Cadeia de Suprimentos</vt:lpstr>
      <vt:lpstr>Sistemas de Gerenciamento de Conhecimento (KMS)‏</vt:lpstr>
      <vt:lpstr>Intranet e Extranets</vt:lpstr>
      <vt:lpstr>Internet e negócios eletrônicos</vt:lpstr>
      <vt:lpstr>Internet e negócios eletrônicos</vt:lpstr>
      <vt:lpstr>Programa da aula</vt:lpstr>
      <vt:lpstr>Conceitos</vt:lpstr>
      <vt:lpstr>Processos organizacionais</vt:lpstr>
      <vt:lpstr>Rotinas e processos</vt:lpstr>
      <vt:lpstr>     Tipos e Classificações     </vt:lpstr>
      <vt:lpstr>      1. Processos Primários ou de Negócios    </vt:lpstr>
      <vt:lpstr>     2. Processos de Suporte ou Apoio     </vt:lpstr>
      <vt:lpstr>3. Processos Gerenciais</vt:lpstr>
      <vt:lpstr>3. Processos Gerenciais (cont...)</vt:lpstr>
      <vt:lpstr>3. Processos Gerenciais  Classificação pelo grau de Hierarquia</vt:lpstr>
      <vt:lpstr>3. Processos Gerenciais  Compartilhamento das mesmas Características</vt:lpstr>
      <vt:lpstr>3. Processos Gerenciais  Compartilhando as mesmas Características</vt:lpstr>
      <vt:lpstr>     Abordagem e Estrutura por Processos     </vt:lpstr>
      <vt:lpstr>     A Estruturação por Processos     </vt:lpstr>
      <vt:lpstr>Processos organizacionais</vt:lpstr>
      <vt:lpstr>Processamento de pedido</vt:lpstr>
      <vt:lpstr>Plano versus ação situada</vt:lpstr>
      <vt:lpstr>Modelagem de processos: visão sociotécnica</vt:lpstr>
      <vt:lpstr>Etapas da modelagem de processos</vt:lpstr>
      <vt:lpstr>Modelagem de processos: desafios</vt:lpstr>
      <vt:lpstr>Processos organizacionais</vt:lpstr>
      <vt:lpstr>Business Process</vt:lpstr>
      <vt:lpstr>BPMN</vt:lpstr>
      <vt:lpstr>BMPN</vt:lpstr>
      <vt:lpstr>Objetos de Fluxo</vt:lpstr>
      <vt:lpstr>Objetos de Conexão</vt:lpstr>
      <vt:lpstr>Exemplo : Modelagem processo </vt:lpstr>
      <vt:lpstr>Swimlanes</vt:lpstr>
      <vt:lpstr>Swimlanes - pools</vt:lpstr>
      <vt:lpstr>Lanes</vt:lpstr>
      <vt:lpstr>Exemplo uso de lanes </vt:lpstr>
      <vt:lpstr>Artefatos (Artefacts)</vt:lpstr>
      <vt:lpstr>Exemplo : Uso de artefatos </vt:lpstr>
      <vt:lpstr>Exemplo processos – Ministério Público - AP</vt:lpstr>
      <vt:lpstr>Conclusão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Sistemas de Informação (ACH2014)</dc:title>
  <dc:creator>Clodoaldo</dc:creator>
  <cp:lastModifiedBy>Jose</cp:lastModifiedBy>
  <cp:revision>29</cp:revision>
  <cp:lastPrinted>2013-05-27T23:43:05Z</cp:lastPrinted>
  <dcterms:modified xsi:type="dcterms:W3CDTF">2014-05-15T09:34:02Z</dcterms:modified>
</cp:coreProperties>
</file>